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78" r:id="rId2"/>
    <p:sldId id="276" r:id="rId3"/>
    <p:sldId id="269" r:id="rId4"/>
    <p:sldId id="279" r:id="rId5"/>
    <p:sldId id="281" r:id="rId6"/>
    <p:sldId id="280" r:id="rId7"/>
    <p:sldId id="282" r:id="rId8"/>
    <p:sldId id="283" r:id="rId9"/>
    <p:sldId id="318" r:id="rId10"/>
    <p:sldId id="284" r:id="rId11"/>
    <p:sldId id="285" r:id="rId12"/>
    <p:sldId id="289" r:id="rId13"/>
    <p:sldId id="293" r:id="rId14"/>
    <p:sldId id="294" r:id="rId15"/>
    <p:sldId id="295" r:id="rId16"/>
    <p:sldId id="311" r:id="rId17"/>
    <p:sldId id="290" r:id="rId18"/>
    <p:sldId id="291" r:id="rId19"/>
    <p:sldId id="296" r:id="rId20"/>
    <p:sldId id="298" r:id="rId21"/>
    <p:sldId id="297" r:id="rId22"/>
    <p:sldId id="299" r:id="rId23"/>
    <p:sldId id="300" r:id="rId24"/>
    <p:sldId id="319" r:id="rId25"/>
    <p:sldId id="302" r:id="rId26"/>
    <p:sldId id="303" r:id="rId27"/>
    <p:sldId id="314" r:id="rId28"/>
    <p:sldId id="315" r:id="rId29"/>
    <p:sldId id="317" r:id="rId30"/>
    <p:sldId id="320" r:id="rId31"/>
    <p:sldId id="304" r:id="rId32"/>
    <p:sldId id="305" r:id="rId33"/>
    <p:sldId id="306" r:id="rId34"/>
    <p:sldId id="316" r:id="rId35"/>
    <p:sldId id="307" r:id="rId36"/>
    <p:sldId id="313" r:id="rId37"/>
    <p:sldId id="310" r:id="rId38"/>
    <p:sldId id="309" r:id="rId39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89F315BD-C69A-9E4F-9CAD-926098BD35A2}">
          <p14:sldIdLst>
            <p14:sldId id="278"/>
            <p14:sldId id="276"/>
            <p14:sldId id="269"/>
            <p14:sldId id="279"/>
            <p14:sldId id="281"/>
            <p14:sldId id="280"/>
            <p14:sldId id="282"/>
            <p14:sldId id="283"/>
            <p14:sldId id="318"/>
            <p14:sldId id="284"/>
            <p14:sldId id="285"/>
            <p14:sldId id="289"/>
          </p14:sldIdLst>
        </p14:section>
        <p14:section name="Naamloze sectie" id="{32E984C3-0CF5-1B43-AAAC-520E1C30D5CE}">
          <p14:sldIdLst>
            <p14:sldId id="293"/>
            <p14:sldId id="294"/>
            <p14:sldId id="295"/>
            <p14:sldId id="311"/>
            <p14:sldId id="290"/>
            <p14:sldId id="291"/>
            <p14:sldId id="296"/>
            <p14:sldId id="298"/>
            <p14:sldId id="297"/>
            <p14:sldId id="299"/>
            <p14:sldId id="300"/>
            <p14:sldId id="319"/>
            <p14:sldId id="302"/>
            <p14:sldId id="303"/>
            <p14:sldId id="314"/>
            <p14:sldId id="315"/>
            <p14:sldId id="317"/>
            <p14:sldId id="320"/>
            <p14:sldId id="304"/>
            <p14:sldId id="305"/>
            <p14:sldId id="306"/>
            <p14:sldId id="316"/>
            <p14:sldId id="307"/>
            <p14:sldId id="313"/>
            <p14:sldId id="310"/>
            <p14:sldId id="30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E1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1" autoAdjust="0"/>
    <p:restoredTop sz="87609" autoAdjust="0"/>
  </p:normalViewPr>
  <p:slideViewPr>
    <p:cSldViewPr>
      <p:cViewPr varScale="1">
        <p:scale>
          <a:sx n="72" d="100"/>
          <a:sy n="72" d="100"/>
        </p:scale>
        <p:origin x="1790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8" y="15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376"/>
    </p:cViewPr>
  </p:sorterViewPr>
  <p:notesViewPr>
    <p:cSldViewPr>
      <p:cViewPr varScale="1">
        <p:scale>
          <a:sx n="85" d="100"/>
          <a:sy n="85" d="100"/>
        </p:scale>
        <p:origin x="-378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5F562A-263A-4876-B2E2-6FB1FEA1F40D}" type="datetimeFigureOut">
              <a:rPr lang="nl-NL" smtClean="0"/>
              <a:t>4-8-2023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2FD829-0B85-4F3C-B08D-06427415ECA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93640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22C2EE-246E-4F58-8CBA-0A479E585861}" type="datetimeFigureOut">
              <a:rPr lang="nl-NL" smtClean="0"/>
              <a:t>4-8-2023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DEF03B-7154-4D70-86A9-CE75790EA3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3544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Gaatjes kunnen leiden</a:t>
            </a:r>
            <a:r>
              <a:rPr lang="nl-NL" baseline="0" dirty="0"/>
              <a:t> tot zenuwontsteking of kaakbotontsteking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DEF03B-7154-4D70-86A9-CE75790EA3A8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0241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Meer vla bijvoorbeeld, meer suiker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DEF03B-7154-4D70-86A9-CE75790EA3A8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6378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Soms al moeilijk om in actie te komen, ook in het maken van afspraken</a:t>
            </a:r>
          </a:p>
          <a:p>
            <a:r>
              <a:rPr lang="nl-NL" dirty="0"/>
              <a:t>Ook risico op verslikken tijdens behandeling</a:t>
            </a:r>
          </a:p>
          <a:p>
            <a:r>
              <a:rPr lang="nl-NL" dirty="0"/>
              <a:t>Bijwerking medicatie: </a:t>
            </a:r>
            <a:r>
              <a:rPr lang="nl-NL" dirty="0" err="1"/>
              <a:t>overbeweeglijkheid</a:t>
            </a:r>
            <a:r>
              <a:rPr lang="nl-NL" dirty="0"/>
              <a:t>. ‘ on ‘ off’/ beste moment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DEF03B-7154-4D70-86A9-CE75790EA3A8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8850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Voorspelbaarheid/ reinigbaarheid</a:t>
            </a:r>
          </a:p>
          <a:p>
            <a:r>
              <a:rPr lang="nl-NL" dirty="0"/>
              <a:t>Levensloop bestendige mondgezondheid</a:t>
            </a:r>
          </a:p>
          <a:p>
            <a:r>
              <a:rPr lang="nl-NL" dirty="0"/>
              <a:t>Zolang mogelijk eigen tandarts, bekende plek. Het moet</a:t>
            </a:r>
            <a:r>
              <a:rPr lang="nl-NL" baseline="0" dirty="0"/>
              <a:t> wel veilig voelen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DEF03B-7154-4D70-86A9-CE75790EA3A8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4324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beeld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1"/>
          <p:cNvSpPr>
            <a:spLocks noGrp="1"/>
          </p:cNvSpPr>
          <p:nvPr>
            <p:ph type="body" sz="quarter" idx="10" hasCustomPrompt="1"/>
          </p:nvPr>
        </p:nvSpPr>
        <p:spPr>
          <a:xfrm>
            <a:off x="2627784" y="4581128"/>
            <a:ext cx="6264696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i="0">
                <a:latin typeface="Palatino Linotype" panose="02040502050505030304" pitchFamily="18" charset="0"/>
              </a:defRPr>
            </a:lvl1pPr>
          </a:lstStyle>
          <a:p>
            <a:r>
              <a:rPr lang="nl-NL" dirty="0"/>
              <a:t>Titel</a:t>
            </a:r>
          </a:p>
          <a:p>
            <a:r>
              <a:rPr lang="nl-NL" dirty="0"/>
              <a:t>Ondertitel</a:t>
            </a:r>
          </a:p>
        </p:txBody>
      </p:sp>
    </p:spTree>
    <p:extLst>
      <p:ext uri="{BB962C8B-B14F-4D97-AF65-F5344CB8AC3E}">
        <p14:creationId xmlns:p14="http://schemas.microsoft.com/office/powerpoint/2010/main" val="2472644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Palatino Linotype" panose="0204050205050503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Palatino Linotype" panose="0204050205050503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5760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500" b="1" i="1">
                <a:latin typeface="Palatino Linotype" panose="02040502050505030304" pitchFamily="18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3967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5760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500" b="1" i="1">
                <a:latin typeface="Palatino Linotype" panose="02040502050505030304" pitchFamily="18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22864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3989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1340768"/>
            <a:ext cx="5111750" cy="478539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340768"/>
            <a:ext cx="3008313" cy="47853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57606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500" b="1" i="1">
                <a:latin typeface="Palatino Linotype" panose="02040502050505030304" pitchFamily="18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52770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16016" y="1196752"/>
            <a:ext cx="3600400" cy="3888432"/>
          </a:xfrm>
          <a:prstGeom prst="rect">
            <a:avLst/>
          </a:prstGeom>
        </p:spPr>
        <p:txBody>
          <a:bodyPr anchor="t"/>
          <a:lstStyle>
            <a:lvl1pPr algn="l">
              <a:defRPr sz="1800" b="0">
                <a:latin typeface="+mn-lt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683568" y="1196752"/>
            <a:ext cx="3888432" cy="38884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64162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beeld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1"/>
          <p:cNvSpPr>
            <a:spLocks noGrp="1"/>
          </p:cNvSpPr>
          <p:nvPr>
            <p:ph type="body" sz="quarter" idx="10" hasCustomPrompt="1"/>
          </p:nvPr>
        </p:nvSpPr>
        <p:spPr>
          <a:xfrm>
            <a:off x="2627784" y="4581128"/>
            <a:ext cx="6264696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i="0">
                <a:latin typeface="Palatino Linotype" panose="02040502050505030304" pitchFamily="18" charset="0"/>
              </a:defRPr>
            </a:lvl1pPr>
          </a:lstStyle>
          <a:p>
            <a:r>
              <a:rPr lang="nl-NL" dirty="0"/>
              <a:t>Titel</a:t>
            </a:r>
          </a:p>
          <a:p>
            <a:r>
              <a:rPr lang="nl-NL" dirty="0"/>
              <a:t>Ondertitel</a:t>
            </a:r>
          </a:p>
        </p:txBody>
      </p:sp>
    </p:spTree>
    <p:extLst>
      <p:ext uri="{BB962C8B-B14F-4D97-AF65-F5344CB8AC3E}">
        <p14:creationId xmlns:p14="http://schemas.microsoft.com/office/powerpoint/2010/main" val="1926167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beeld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1"/>
          <p:cNvSpPr>
            <a:spLocks noGrp="1"/>
          </p:cNvSpPr>
          <p:nvPr>
            <p:ph type="body" sz="quarter" idx="10" hasCustomPrompt="1"/>
          </p:nvPr>
        </p:nvSpPr>
        <p:spPr>
          <a:xfrm>
            <a:off x="2627784" y="4581128"/>
            <a:ext cx="6264696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i="0">
                <a:latin typeface="Palatino Linotype" panose="02040502050505030304" pitchFamily="18" charset="0"/>
              </a:defRPr>
            </a:lvl1pPr>
          </a:lstStyle>
          <a:p>
            <a:r>
              <a:rPr lang="nl-NL" dirty="0"/>
              <a:t>Titel</a:t>
            </a:r>
          </a:p>
          <a:p>
            <a:r>
              <a:rPr lang="nl-NL" dirty="0"/>
              <a:t>Ondertitel</a:t>
            </a:r>
          </a:p>
        </p:txBody>
      </p:sp>
    </p:spTree>
    <p:extLst>
      <p:ext uri="{BB962C8B-B14F-4D97-AF65-F5344CB8AC3E}">
        <p14:creationId xmlns:p14="http://schemas.microsoft.com/office/powerpoint/2010/main" val="755272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met beeld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1"/>
          <p:cNvSpPr>
            <a:spLocks noGrp="1"/>
          </p:cNvSpPr>
          <p:nvPr>
            <p:ph type="body" sz="quarter" idx="10" hasCustomPrompt="1"/>
          </p:nvPr>
        </p:nvSpPr>
        <p:spPr>
          <a:xfrm>
            <a:off x="2627784" y="4581128"/>
            <a:ext cx="6264696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i="0">
                <a:latin typeface="Palatino Linotype" panose="02040502050505030304" pitchFamily="18" charset="0"/>
              </a:defRPr>
            </a:lvl1pPr>
          </a:lstStyle>
          <a:p>
            <a:r>
              <a:rPr lang="nl-NL" dirty="0"/>
              <a:t>Titel</a:t>
            </a:r>
          </a:p>
          <a:p>
            <a:r>
              <a:rPr lang="nl-NL" dirty="0"/>
              <a:t>Ondertitel</a:t>
            </a:r>
          </a:p>
        </p:txBody>
      </p:sp>
    </p:spTree>
    <p:extLst>
      <p:ext uri="{BB962C8B-B14F-4D97-AF65-F5344CB8AC3E}">
        <p14:creationId xmlns:p14="http://schemas.microsoft.com/office/powerpoint/2010/main" val="3298397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 met beeld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1"/>
          <p:cNvSpPr>
            <a:spLocks noGrp="1"/>
          </p:cNvSpPr>
          <p:nvPr>
            <p:ph type="body" sz="quarter" idx="10" hasCustomPrompt="1"/>
          </p:nvPr>
        </p:nvSpPr>
        <p:spPr>
          <a:xfrm>
            <a:off x="2627784" y="4581128"/>
            <a:ext cx="6264696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i="0">
                <a:latin typeface="Palatino Linotype" panose="02040502050505030304" pitchFamily="18" charset="0"/>
              </a:defRPr>
            </a:lvl1pPr>
          </a:lstStyle>
          <a:p>
            <a:r>
              <a:rPr lang="nl-NL" dirty="0"/>
              <a:t>Titel</a:t>
            </a:r>
          </a:p>
          <a:p>
            <a:r>
              <a:rPr lang="nl-NL" dirty="0"/>
              <a:t>Ondertitel</a:t>
            </a:r>
          </a:p>
        </p:txBody>
      </p:sp>
    </p:spTree>
    <p:extLst>
      <p:ext uri="{BB962C8B-B14F-4D97-AF65-F5344CB8AC3E}">
        <p14:creationId xmlns:p14="http://schemas.microsoft.com/office/powerpoint/2010/main" val="3553310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zonder bee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1"/>
          <p:cNvSpPr>
            <a:spLocks noGrp="1"/>
          </p:cNvSpPr>
          <p:nvPr>
            <p:ph type="body" sz="quarter" idx="10" hasCustomPrompt="1"/>
          </p:nvPr>
        </p:nvSpPr>
        <p:spPr>
          <a:xfrm>
            <a:off x="2627784" y="1772816"/>
            <a:ext cx="6264696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i="0">
                <a:latin typeface="Palatino Linotype" panose="02040502050505030304" pitchFamily="18" charset="0"/>
              </a:defRPr>
            </a:lvl1pPr>
          </a:lstStyle>
          <a:p>
            <a:r>
              <a:rPr lang="nl-NL" dirty="0"/>
              <a:t>Titel</a:t>
            </a:r>
          </a:p>
          <a:p>
            <a:r>
              <a:rPr lang="nl-NL" dirty="0"/>
              <a:t>Ondertitel</a:t>
            </a:r>
          </a:p>
        </p:txBody>
      </p:sp>
    </p:spTree>
    <p:extLst>
      <p:ext uri="{BB962C8B-B14F-4D97-AF65-F5344CB8AC3E}">
        <p14:creationId xmlns:p14="http://schemas.microsoft.com/office/powerpoint/2010/main" val="569374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683568" y="432406"/>
            <a:ext cx="5328592" cy="5483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500" b="1" i="1">
                <a:latin typeface="Palatino Linotype" panose="02040502050505030304" pitchFamily="18" charset="0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23084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000" b="1" cap="all">
                <a:latin typeface="Palatino Linotype" panose="02040502050505030304" pitchFamily="18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i="1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4263815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57606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500" b="1" i="1">
                <a:latin typeface="Palatino Linotype" panose="02040502050505030304" pitchFamily="18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24647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6572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3" r:id="rId4"/>
    <p:sldLayoutId id="2147483664" r:id="rId5"/>
    <p:sldLayoutId id="2147483662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player.vimeo.com/video/308687976?app_id=122963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mbz.nl" TargetMode="External"/><Relationship Id="rId2" Type="http://schemas.openxmlformats.org/officeDocument/2006/relationships/hyperlink" Target="http://www.gerodontologie.nl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cobijt.nl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2627784" y="4725144"/>
            <a:ext cx="6264696" cy="1440160"/>
          </a:xfrm>
        </p:spPr>
        <p:txBody>
          <a:bodyPr/>
          <a:lstStyle/>
          <a:p>
            <a:r>
              <a:rPr lang="nl-NL" dirty="0" err="1"/>
              <a:t>Parkinson</a:t>
            </a:r>
            <a:r>
              <a:rPr lang="nl-NL" dirty="0"/>
              <a:t> Café </a:t>
            </a:r>
          </a:p>
          <a:p>
            <a:r>
              <a:rPr lang="nl-NL" dirty="0"/>
              <a:t>30 juni 2023</a:t>
            </a:r>
          </a:p>
        </p:txBody>
      </p:sp>
    </p:spTree>
    <p:extLst>
      <p:ext uri="{BB962C8B-B14F-4D97-AF65-F5344CB8AC3E}">
        <p14:creationId xmlns:p14="http://schemas.microsoft.com/office/powerpoint/2010/main" val="1121668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Oorzaken en risicofactoren gaatjes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Slechte mondhygiëne</a:t>
            </a:r>
          </a:p>
          <a:p>
            <a:endParaRPr lang="nl-NL" dirty="0"/>
          </a:p>
          <a:p>
            <a:r>
              <a:rPr lang="nl-NL" dirty="0"/>
              <a:t>Hoge suikerfrequentie</a:t>
            </a:r>
          </a:p>
          <a:p>
            <a:endParaRPr lang="nl-NL" dirty="0"/>
          </a:p>
          <a:p>
            <a:r>
              <a:rPr lang="nl-NL" dirty="0"/>
              <a:t>Droge mond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2564904"/>
            <a:ext cx="4166096" cy="310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495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slijtage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525963"/>
          </a:xfrm>
        </p:spPr>
        <p:txBody>
          <a:bodyPr/>
          <a:lstStyle/>
          <a:p>
            <a:r>
              <a:rPr lang="nl-NL" dirty="0"/>
              <a:t>Erosie</a:t>
            </a:r>
          </a:p>
          <a:p>
            <a:endParaRPr lang="nl-NL" dirty="0"/>
          </a:p>
          <a:p>
            <a:r>
              <a:rPr lang="nl-NL" dirty="0"/>
              <a:t>Knarsen/klemmen</a:t>
            </a:r>
          </a:p>
          <a:p>
            <a:endParaRPr lang="nl-NL" dirty="0"/>
          </a:p>
          <a:p>
            <a:r>
              <a:rPr lang="nl-NL" dirty="0"/>
              <a:t>kaakgewrichtsklachten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645024"/>
            <a:ext cx="4543759" cy="2089683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3645023"/>
            <a:ext cx="3135412" cy="2088233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7" name="Afbeelding 6" descr="lunchnl-verse-sinaasappelsap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9" r="20985"/>
          <a:stretch/>
        </p:blipFill>
        <p:spPr>
          <a:xfrm>
            <a:off x="6300192" y="1556792"/>
            <a:ext cx="1193714" cy="146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351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683568" y="432406"/>
            <a:ext cx="7632848" cy="548322"/>
          </a:xfrm>
        </p:spPr>
        <p:txBody>
          <a:bodyPr/>
          <a:lstStyle/>
          <a:p>
            <a:r>
              <a:rPr lang="nl-NL" dirty="0"/>
              <a:t>Problemen aan ondersteunende weefsels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Ontsteking tandvlees</a:t>
            </a:r>
          </a:p>
          <a:p>
            <a:endParaRPr lang="nl-NL" dirty="0"/>
          </a:p>
          <a:p>
            <a:r>
              <a:rPr lang="nl-NL" dirty="0"/>
              <a:t>Bloedend tandvlees</a:t>
            </a:r>
          </a:p>
          <a:p>
            <a:endParaRPr lang="nl-NL" dirty="0"/>
          </a:p>
          <a:p>
            <a:r>
              <a:rPr lang="nl-NL" dirty="0"/>
              <a:t>Losse tanden/kiezen</a:t>
            </a:r>
          </a:p>
        </p:txBody>
      </p:sp>
      <p:pic>
        <p:nvPicPr>
          <p:cNvPr id="5" name="Afbeelding 4" descr="Tandvleesontsteking_parodontitis_2020-09-15-15_14_43-All-Files-_Crops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4" r="8484"/>
          <a:stretch/>
        </p:blipFill>
        <p:spPr>
          <a:xfrm>
            <a:off x="4427984" y="1700808"/>
            <a:ext cx="3397503" cy="158417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3933056"/>
            <a:ext cx="5544616" cy="200044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94101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slijmvliezen</a:t>
            </a:r>
          </a:p>
        </p:txBody>
      </p:sp>
      <p:pic>
        <p:nvPicPr>
          <p:cNvPr id="6" name="Tijdelijke aanduiding voor inhoud 5" descr="images-2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9052"/>
          <a:stretch>
            <a:fillRect/>
          </a:stretch>
        </p:blipFill>
        <p:spPr>
          <a:xfrm>
            <a:off x="4427983" y="2276872"/>
            <a:ext cx="3960441" cy="2178091"/>
          </a:xfr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276871"/>
            <a:ext cx="3744416" cy="2193995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611560" y="1772816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endParaRPr lang="nl-NL" dirty="0"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14719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Functionele problemen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Kauwproblemen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Esthetiek, schaamte</a:t>
            </a:r>
          </a:p>
          <a:p>
            <a:endParaRPr lang="nl-NL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" t="-239" r="10727" b="9501"/>
          <a:stretch/>
        </p:blipFill>
        <p:spPr bwMode="auto">
          <a:xfrm>
            <a:off x="899592" y="3645024"/>
            <a:ext cx="3018825" cy="192814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844824"/>
            <a:ext cx="4553094" cy="22062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947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Gevolgen mondproblemen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Pijn</a:t>
            </a:r>
          </a:p>
          <a:p>
            <a:endParaRPr lang="nl-NL" dirty="0"/>
          </a:p>
          <a:p>
            <a:r>
              <a:rPr lang="nl-NL" dirty="0"/>
              <a:t>Ontsteking</a:t>
            </a:r>
          </a:p>
          <a:p>
            <a:endParaRPr lang="nl-NL" dirty="0"/>
          </a:p>
          <a:p>
            <a:r>
              <a:rPr lang="nl-NL" dirty="0"/>
              <a:t>Belemmering sociale contacten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Negatieve invloed op de algehele gezondheid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 descr="kiespijn-grappig-cadeau-voor-tandarts-uniseks-bio-hoodi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060848"/>
            <a:ext cx="2088232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530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683568" y="432406"/>
            <a:ext cx="7632848" cy="548322"/>
          </a:xfrm>
        </p:spPr>
        <p:txBody>
          <a:bodyPr/>
          <a:lstStyle/>
          <a:p>
            <a:r>
              <a:rPr lang="nl-NL" dirty="0"/>
              <a:t>Effecten mondgezondheid op de algehele gezondheid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1988840"/>
            <a:ext cx="8229600" cy="4525963"/>
          </a:xfrm>
        </p:spPr>
        <p:txBody>
          <a:bodyPr/>
          <a:lstStyle/>
          <a:p>
            <a:r>
              <a:rPr lang="nl-NL" dirty="0"/>
              <a:t>Longontsteking</a:t>
            </a:r>
          </a:p>
          <a:p>
            <a:endParaRPr lang="nl-NL" dirty="0"/>
          </a:p>
          <a:p>
            <a:r>
              <a:rPr lang="nl-NL" dirty="0"/>
              <a:t>Dementie</a:t>
            </a:r>
          </a:p>
          <a:p>
            <a:endParaRPr lang="nl-NL" dirty="0"/>
          </a:p>
          <a:p>
            <a:r>
              <a:rPr lang="nl-NL" dirty="0"/>
              <a:t>Suikerziekte</a:t>
            </a:r>
          </a:p>
          <a:p>
            <a:endParaRPr lang="nl-NL" dirty="0"/>
          </a:p>
          <a:p>
            <a:r>
              <a:rPr lang="nl-NL" dirty="0"/>
              <a:t>Hart </a:t>
            </a:r>
            <a:r>
              <a:rPr lang="mr-IN" dirty="0"/>
              <a:t>–</a:t>
            </a:r>
            <a:r>
              <a:rPr lang="nl-NL" dirty="0"/>
              <a:t>en vaatziekte</a:t>
            </a:r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 descr="19ntvt091_01_carr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5" t="11433" r="14565"/>
          <a:stretch/>
        </p:blipFill>
        <p:spPr>
          <a:xfrm>
            <a:off x="4211960" y="1916832"/>
            <a:ext cx="4381638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19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De ziekte van </a:t>
            </a:r>
            <a:r>
              <a:rPr lang="nl-NL" dirty="0" err="1"/>
              <a:t>Parkinson</a:t>
            </a:r>
            <a:r>
              <a:rPr lang="nl-NL" dirty="0"/>
              <a:t> en de mond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nl-NL" dirty="0"/>
              <a:t>Relatie ziekte van </a:t>
            </a:r>
            <a:r>
              <a:rPr lang="nl-NL" dirty="0" err="1"/>
              <a:t>Parkinson</a:t>
            </a:r>
            <a:r>
              <a:rPr lang="nl-NL" dirty="0"/>
              <a:t> en mondgezondheid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Onderzoek gestart in 2018 Stichting </a:t>
            </a:r>
            <a:r>
              <a:rPr lang="nl-NL" dirty="0" err="1"/>
              <a:t>mondzorg</a:t>
            </a:r>
            <a:r>
              <a:rPr lang="nl-NL" dirty="0"/>
              <a:t> en </a:t>
            </a:r>
            <a:r>
              <a:rPr lang="nl-NL" dirty="0" err="1"/>
              <a:t>Parkinson</a:t>
            </a:r>
            <a:r>
              <a:rPr lang="nl-NL" dirty="0"/>
              <a:t> in samenwerking met LUMC </a:t>
            </a:r>
            <a:r>
              <a:rPr lang="nl-NL" sz="1400" dirty="0"/>
              <a:t>(van </a:t>
            </a:r>
            <a:r>
              <a:rPr lang="nl-NL" sz="1400" dirty="0" err="1"/>
              <a:t>Stiphout</a:t>
            </a:r>
            <a:r>
              <a:rPr lang="nl-NL" sz="1400" dirty="0"/>
              <a:t> et </a:t>
            </a:r>
            <a:r>
              <a:rPr lang="nl-NL" sz="1400" dirty="0" err="1"/>
              <a:t>all</a:t>
            </a:r>
            <a:r>
              <a:rPr lang="nl-NL" sz="1400" dirty="0"/>
              <a:t>)</a:t>
            </a:r>
          </a:p>
          <a:p>
            <a:pPr marL="0" indent="0">
              <a:buNone/>
            </a:pPr>
            <a:endParaRPr lang="nl-NL" sz="1400" dirty="0"/>
          </a:p>
          <a:p>
            <a:r>
              <a:rPr lang="nl-NL" dirty="0"/>
              <a:t>Cross-</a:t>
            </a:r>
            <a:r>
              <a:rPr lang="nl-NL" dirty="0" err="1"/>
              <a:t>sectioneel</a:t>
            </a:r>
            <a:r>
              <a:rPr lang="nl-NL" dirty="0"/>
              <a:t> patiënt-controle onderzoek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Resultaten: 	- meer plaque</a:t>
            </a:r>
          </a:p>
          <a:p>
            <a:pPr marL="0" indent="0">
              <a:buNone/>
            </a:pPr>
            <a:r>
              <a:rPr lang="nl-NL" dirty="0"/>
              <a:t>		- meer gaatjes en wortelresten</a:t>
            </a:r>
          </a:p>
          <a:p>
            <a:pPr marL="0" indent="0">
              <a:buNone/>
            </a:pPr>
            <a:r>
              <a:rPr lang="nl-NL" dirty="0"/>
              <a:t>		- meer kauwproblemen</a:t>
            </a:r>
          </a:p>
          <a:p>
            <a:pPr marL="0" indent="0">
              <a:buNone/>
            </a:pPr>
            <a:r>
              <a:rPr lang="nl-NL" dirty="0"/>
              <a:t>		- vaker een droge mond en verandering smaak</a:t>
            </a:r>
          </a:p>
          <a:p>
            <a:pPr marL="0" indent="0">
              <a:buNone/>
            </a:pPr>
            <a:r>
              <a:rPr lang="nl-NL" dirty="0"/>
              <a:t>		- meer klachten aan het kaakgewricht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Mondproblemen verergeren naarmate ernst van de ziekte toeneemt en bij langere ziekteduur</a:t>
            </a:r>
          </a:p>
        </p:txBody>
      </p:sp>
    </p:spTree>
    <p:extLst>
      <p:ext uri="{BB962C8B-B14F-4D97-AF65-F5344CB8AC3E}">
        <p14:creationId xmlns:p14="http://schemas.microsoft.com/office/powerpoint/2010/main" val="33003234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Hoe komt dit?</a:t>
            </a:r>
          </a:p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2132856"/>
            <a:ext cx="8229600" cy="4525963"/>
          </a:xfrm>
        </p:spPr>
        <p:txBody>
          <a:bodyPr/>
          <a:lstStyle/>
          <a:p>
            <a:r>
              <a:rPr lang="nl-NL" dirty="0"/>
              <a:t>Veranderingen in mondverzorging</a:t>
            </a:r>
          </a:p>
          <a:p>
            <a:endParaRPr lang="nl-NL" dirty="0"/>
          </a:p>
          <a:p>
            <a:r>
              <a:rPr lang="nl-NL" dirty="0"/>
              <a:t>Veranderingen in eetgedrag</a:t>
            </a:r>
          </a:p>
          <a:p>
            <a:endParaRPr lang="nl-NL" dirty="0"/>
          </a:p>
          <a:p>
            <a:r>
              <a:rPr lang="nl-NL" dirty="0"/>
              <a:t>Moeite met bezoek aan tandarts</a:t>
            </a:r>
          </a:p>
          <a:p>
            <a:endParaRPr lang="nl-NL" dirty="0"/>
          </a:p>
          <a:p>
            <a:r>
              <a:rPr lang="nl-NL" dirty="0"/>
              <a:t>Bewegingsproblemen mond-kaakstelsel</a:t>
            </a:r>
          </a:p>
        </p:txBody>
      </p:sp>
      <p:pic>
        <p:nvPicPr>
          <p:cNvPr id="4" name="Afbeelding 3" descr="shutterstock_739060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276872"/>
            <a:ext cx="2664296" cy="178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7695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Veranderingen in de mondverzorging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Poetsen moeilijk door tremor, stijfheid en veranderde lichaamshouding</a:t>
            </a:r>
          </a:p>
          <a:p>
            <a:endParaRPr lang="nl-NL" dirty="0"/>
          </a:p>
          <a:p>
            <a:r>
              <a:rPr lang="nl-NL" dirty="0"/>
              <a:t>‘Off’ verschijnselen op momenten van tandenpoetsen</a:t>
            </a:r>
          </a:p>
          <a:p>
            <a:endParaRPr lang="nl-NL" dirty="0"/>
          </a:p>
          <a:p>
            <a:r>
              <a:rPr lang="nl-NL" dirty="0"/>
              <a:t>Verlies van motivatie</a:t>
            </a:r>
          </a:p>
          <a:p>
            <a:endParaRPr lang="nl-NL" dirty="0"/>
          </a:p>
          <a:p>
            <a:r>
              <a:rPr lang="nl-NL" dirty="0"/>
              <a:t>Moeilijk om hulp te accepteren</a:t>
            </a:r>
          </a:p>
          <a:p>
            <a:endParaRPr lang="nl-NL" dirty="0"/>
          </a:p>
          <a:p>
            <a:r>
              <a:rPr lang="nl-NL" dirty="0"/>
              <a:t>Op termijn volledig zorgafhankelijk</a:t>
            </a:r>
          </a:p>
        </p:txBody>
      </p:sp>
      <p:pic>
        <p:nvPicPr>
          <p:cNvPr id="4" name="Afbeelding 3" descr="Beste-elektrische-tandenborste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581128"/>
            <a:ext cx="3923928" cy="150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53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2627784" y="1772816"/>
            <a:ext cx="6264696" cy="1440160"/>
          </a:xfrm>
        </p:spPr>
        <p:txBody>
          <a:bodyPr/>
          <a:lstStyle/>
          <a:p>
            <a:r>
              <a:rPr lang="nl-NL" dirty="0" err="1"/>
              <a:t>Mondzorg</a:t>
            </a:r>
            <a:r>
              <a:rPr lang="nl-NL" dirty="0"/>
              <a:t> en de ziekte van </a:t>
            </a:r>
            <a:r>
              <a:rPr lang="nl-NL" dirty="0" err="1"/>
              <a:t>Parkinson</a:t>
            </a:r>
            <a:r>
              <a:rPr lang="nl-NL" dirty="0"/>
              <a:t>(isme)</a:t>
            </a:r>
          </a:p>
          <a:p>
            <a:endParaRPr lang="nl-NL" dirty="0"/>
          </a:p>
          <a:p>
            <a:r>
              <a:rPr lang="nl-NL" sz="2000" dirty="0" err="1"/>
              <a:t>Emmeke</a:t>
            </a:r>
            <a:r>
              <a:rPr lang="nl-NL" sz="2000" dirty="0"/>
              <a:t> de Laat</a:t>
            </a:r>
          </a:p>
          <a:p>
            <a:r>
              <a:rPr lang="nl-NL" sz="2000" dirty="0"/>
              <a:t>Tandarts-gehandicaptenzorg</a:t>
            </a:r>
          </a:p>
        </p:txBody>
      </p:sp>
    </p:spTree>
    <p:extLst>
      <p:ext uri="{BB962C8B-B14F-4D97-AF65-F5344CB8AC3E}">
        <p14:creationId xmlns:p14="http://schemas.microsoft.com/office/powerpoint/2010/main" val="11104035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Veranderingen in eetgedrag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Hoeveelheid, tijdstip, frequentie</a:t>
            </a:r>
          </a:p>
          <a:p>
            <a:endParaRPr lang="nl-NL" dirty="0"/>
          </a:p>
          <a:p>
            <a:r>
              <a:rPr lang="nl-NL" dirty="0"/>
              <a:t>Meer snoepen door </a:t>
            </a:r>
            <a:r>
              <a:rPr lang="nl-NL" dirty="0" err="1"/>
              <a:t>ontremmingen</a:t>
            </a:r>
            <a:endParaRPr lang="nl-NL" dirty="0"/>
          </a:p>
          <a:p>
            <a:endParaRPr lang="nl-NL" dirty="0"/>
          </a:p>
          <a:p>
            <a:r>
              <a:rPr lang="nl-NL" dirty="0"/>
              <a:t>Verwerking van voedsel (slikproblematiek)</a:t>
            </a:r>
          </a:p>
          <a:p>
            <a:endParaRPr lang="nl-NL" dirty="0"/>
          </a:p>
          <a:p>
            <a:r>
              <a:rPr lang="nl-NL" dirty="0"/>
              <a:t>Meer zacht voedsel</a:t>
            </a:r>
          </a:p>
          <a:p>
            <a:endParaRPr lang="nl-NL" dirty="0"/>
          </a:p>
          <a:p>
            <a:r>
              <a:rPr lang="nl-NL" dirty="0"/>
              <a:t>Vermindering geur en daardoor ook minder smaak</a:t>
            </a:r>
          </a:p>
          <a:p>
            <a:endParaRPr lang="nl-NL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212976"/>
            <a:ext cx="2232248" cy="1672048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scene3d>
            <a:camera prst="orthographicFront">
              <a:rot lat="0" lon="0" rev="1200000"/>
            </a:camera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6895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Daarnaast</a:t>
            </a:r>
            <a:r>
              <a:rPr lang="mr-IN" dirty="0"/>
              <a:t>…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Minder natuurlijke reiniging, meer voedselresten</a:t>
            </a:r>
          </a:p>
          <a:p>
            <a:endParaRPr lang="nl-NL" dirty="0"/>
          </a:p>
          <a:p>
            <a:r>
              <a:rPr lang="nl-NL" dirty="0"/>
              <a:t>Verminderde mimiek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Veranderde speekselproductie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Bepaalde medicatie kan leiden tot een droge mond:</a:t>
            </a:r>
          </a:p>
          <a:p>
            <a:pPr marL="0" indent="0">
              <a:buNone/>
            </a:pPr>
            <a:r>
              <a:rPr lang="nl-NL" dirty="0"/>
              <a:t>	- </a:t>
            </a:r>
            <a:r>
              <a:rPr lang="nl-NL" dirty="0" err="1"/>
              <a:t>anti-parkinsonmiddelen</a:t>
            </a:r>
            <a:r>
              <a:rPr lang="nl-NL" dirty="0"/>
              <a:t> (</a:t>
            </a:r>
            <a:r>
              <a:rPr lang="nl-NL" dirty="0" err="1"/>
              <a:t>carbidopa</a:t>
            </a:r>
            <a:r>
              <a:rPr lang="nl-NL" dirty="0"/>
              <a:t>, levodopa, biperideen)</a:t>
            </a:r>
          </a:p>
          <a:p>
            <a:pPr marL="0" indent="0">
              <a:buNone/>
            </a:pPr>
            <a:r>
              <a:rPr lang="nl-NL" dirty="0"/>
              <a:t>	- antidepressiva</a:t>
            </a:r>
          </a:p>
          <a:p>
            <a:pPr marL="0" indent="0">
              <a:buNone/>
            </a:pPr>
            <a:r>
              <a:rPr lang="nl-NL" dirty="0"/>
              <a:t>	- bloeddrukverlagers</a:t>
            </a:r>
          </a:p>
          <a:p>
            <a:pPr marL="0" indent="0">
              <a:buNone/>
            </a:pPr>
            <a:r>
              <a:rPr lang="nl-NL" dirty="0"/>
              <a:t>	- kalmeringsmiddelen</a:t>
            </a:r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 descr="gekleurde-medicijnen-1200x120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7" t="27985" r="1601" b="17938"/>
          <a:stretch/>
        </p:blipFill>
        <p:spPr>
          <a:xfrm>
            <a:off x="5508104" y="4509120"/>
            <a:ext cx="2408055" cy="138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2436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683568" y="432406"/>
            <a:ext cx="7488832" cy="548322"/>
          </a:xfrm>
        </p:spPr>
        <p:txBody>
          <a:bodyPr/>
          <a:lstStyle/>
          <a:p>
            <a:r>
              <a:rPr lang="nl-NL" dirty="0"/>
              <a:t>Moeite bezoek aan de tandarts/mondhygiënist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Moeilijk om goed te plannen</a:t>
            </a:r>
          </a:p>
          <a:p>
            <a:endParaRPr lang="nl-NL" dirty="0"/>
          </a:p>
          <a:p>
            <a:r>
              <a:rPr lang="nl-NL" dirty="0"/>
              <a:t>Logistieke problemen</a:t>
            </a:r>
          </a:p>
          <a:p>
            <a:endParaRPr lang="nl-NL" dirty="0"/>
          </a:p>
          <a:p>
            <a:r>
              <a:rPr lang="nl-NL" dirty="0"/>
              <a:t>Lange behandelingen/kost veel energie</a:t>
            </a:r>
          </a:p>
          <a:p>
            <a:endParaRPr lang="nl-NL" dirty="0"/>
          </a:p>
          <a:p>
            <a:r>
              <a:rPr lang="nl-NL" dirty="0"/>
              <a:t>Schaamte</a:t>
            </a:r>
          </a:p>
          <a:p>
            <a:endParaRPr lang="nl-NL" dirty="0"/>
          </a:p>
          <a:p>
            <a:r>
              <a:rPr lang="nl-NL" dirty="0"/>
              <a:t>Stressvol (waardoor behandelingen nog moeilijker gaan)</a:t>
            </a:r>
          </a:p>
        </p:txBody>
      </p:sp>
      <p:pic>
        <p:nvPicPr>
          <p:cNvPr id="4" name="Afbeelding 3" descr="3d-render-of-tooth-calendar-and-dental-diagnostic-instruments-over-white-background-2BPHY4R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" t="7636" r="4852" b="15273"/>
          <a:stretch/>
        </p:blipFill>
        <p:spPr>
          <a:xfrm>
            <a:off x="5364088" y="1988840"/>
            <a:ext cx="2816324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9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683568" y="432406"/>
            <a:ext cx="6768752" cy="548322"/>
          </a:xfrm>
        </p:spPr>
        <p:txBody>
          <a:bodyPr/>
          <a:lstStyle/>
          <a:p>
            <a:r>
              <a:rPr lang="nl-NL" dirty="0"/>
              <a:t>Bewegingsproblemen mond-kaakstelsel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Meer knarsen/klemmen</a:t>
            </a:r>
          </a:p>
          <a:p>
            <a:endParaRPr lang="nl-NL" dirty="0"/>
          </a:p>
          <a:p>
            <a:r>
              <a:rPr lang="nl-NL" dirty="0"/>
              <a:t>Pijnlijk, ongemak</a:t>
            </a:r>
          </a:p>
          <a:p>
            <a:endParaRPr lang="nl-NL" dirty="0"/>
          </a:p>
          <a:p>
            <a:r>
              <a:rPr lang="nl-NL" dirty="0"/>
              <a:t>Kauwen wordt moeilijker</a:t>
            </a:r>
          </a:p>
          <a:p>
            <a:endParaRPr lang="nl-NL" dirty="0"/>
          </a:p>
          <a:p>
            <a:r>
              <a:rPr lang="nl-NL" dirty="0"/>
              <a:t>Slijtage aan tanden (afbreken, losse tanden)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Kunstgebit blijft niet goed op hun plek 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 descr="Kaakpijn-l-Oorzaak-en-behandeling-l-Fysiotherapie-300x2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933056"/>
            <a:ext cx="2945904" cy="196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1727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2825-31180179_948367861988349_4094186624408092672_n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7" t="14283" r="10648" b="1116"/>
          <a:stretch/>
        </p:blipFill>
        <p:spPr>
          <a:xfrm>
            <a:off x="2843808" y="1988840"/>
            <a:ext cx="5184576" cy="3498454"/>
          </a:xfrm>
        </p:spPr>
      </p:pic>
    </p:spTree>
    <p:extLst>
      <p:ext uri="{BB962C8B-B14F-4D97-AF65-F5344CB8AC3E}">
        <p14:creationId xmlns:p14="http://schemas.microsoft.com/office/powerpoint/2010/main" val="9863713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Tips en tricks?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Bij het schoonhouden van de mond</a:t>
            </a:r>
          </a:p>
          <a:p>
            <a:endParaRPr lang="nl-NL" dirty="0"/>
          </a:p>
          <a:p>
            <a:r>
              <a:rPr lang="nl-NL" dirty="0"/>
              <a:t>Bij een droge mond</a:t>
            </a:r>
          </a:p>
          <a:p>
            <a:endParaRPr lang="nl-NL" dirty="0"/>
          </a:p>
          <a:p>
            <a:r>
              <a:rPr lang="nl-NL" dirty="0"/>
              <a:t>Bij veranderingen eetgedrag</a:t>
            </a:r>
          </a:p>
          <a:p>
            <a:endParaRPr lang="nl-NL" dirty="0"/>
          </a:p>
          <a:p>
            <a:r>
              <a:rPr lang="nl-NL" dirty="0"/>
              <a:t>Bij het tandartsbezoek</a:t>
            </a:r>
          </a:p>
          <a:p>
            <a:endParaRPr lang="nl-NL" dirty="0"/>
          </a:p>
          <a:p>
            <a:r>
              <a:rPr lang="nl-NL" dirty="0"/>
              <a:t>Bij klachten aan kaak/kaakgewricht</a:t>
            </a:r>
          </a:p>
          <a:p>
            <a:endParaRPr lang="nl-NL" dirty="0"/>
          </a:p>
          <a:p>
            <a:r>
              <a:rPr lang="nl-NL" dirty="0"/>
              <a:t>Bij DBS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 descr="junior-ferreira-7esRPTt38nI-unsplash-scale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700808"/>
            <a:ext cx="2094388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776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683568" y="432406"/>
            <a:ext cx="6984776" cy="548322"/>
          </a:xfrm>
        </p:spPr>
        <p:txBody>
          <a:bodyPr/>
          <a:lstStyle/>
          <a:p>
            <a:r>
              <a:rPr lang="nl-NL" dirty="0"/>
              <a:t>Schoonhouden van de mond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Inschakelen mondhygiëniste</a:t>
            </a:r>
          </a:p>
          <a:p>
            <a:endParaRPr lang="nl-NL" dirty="0"/>
          </a:p>
          <a:p>
            <a:r>
              <a:rPr lang="nl-NL" dirty="0"/>
              <a:t>Gebruik elektrische tandborstel </a:t>
            </a:r>
          </a:p>
          <a:p>
            <a:endParaRPr lang="nl-NL" dirty="0"/>
          </a:p>
          <a:p>
            <a:r>
              <a:rPr lang="nl-NL" dirty="0"/>
              <a:t>Gebruik extra hulpmiddelen (</a:t>
            </a:r>
            <a:r>
              <a:rPr lang="nl-NL" dirty="0" err="1"/>
              <a:t>ragers</a:t>
            </a:r>
            <a:r>
              <a:rPr lang="nl-NL" dirty="0"/>
              <a:t>, tandenstokers)</a:t>
            </a:r>
          </a:p>
          <a:p>
            <a:endParaRPr lang="nl-NL" dirty="0"/>
          </a:p>
          <a:p>
            <a:r>
              <a:rPr lang="nl-NL" dirty="0"/>
              <a:t>Instructie aan patiënt en/of verzorgende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  <p:pic>
        <p:nvPicPr>
          <p:cNvPr id="4" name="Afbeelding 3" descr="zp_15291782_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0" t="218" r="28032"/>
          <a:stretch/>
        </p:blipFill>
        <p:spPr>
          <a:xfrm>
            <a:off x="7524328" y="2276872"/>
            <a:ext cx="1396103" cy="371703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4293096"/>
            <a:ext cx="2278551" cy="1765877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2" r="26149"/>
          <a:stretch/>
        </p:blipFill>
        <p:spPr bwMode="auto">
          <a:xfrm>
            <a:off x="5801362" y="2047408"/>
            <a:ext cx="1794974" cy="403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43446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683568" y="432406"/>
            <a:ext cx="6984776" cy="548322"/>
          </a:xfrm>
        </p:spPr>
        <p:txBody>
          <a:bodyPr/>
          <a:lstStyle/>
          <a:p>
            <a:r>
              <a:rPr lang="nl-NL" dirty="0"/>
              <a:t>Schoonhouden van de mond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Poetsbeurt in stukjes ‘opknippen’ </a:t>
            </a:r>
          </a:p>
          <a:p>
            <a:endParaRPr lang="nl-NL" dirty="0"/>
          </a:p>
          <a:p>
            <a:r>
              <a:rPr lang="nl-NL" dirty="0"/>
              <a:t>Zitten tijdens tanden poetsen</a:t>
            </a:r>
          </a:p>
          <a:p>
            <a:endParaRPr lang="nl-NL" dirty="0"/>
          </a:p>
          <a:p>
            <a:r>
              <a:rPr lang="nl-NL" dirty="0"/>
              <a:t>Extra fluorideren</a:t>
            </a:r>
          </a:p>
          <a:p>
            <a:endParaRPr lang="nl-NL" dirty="0"/>
          </a:p>
          <a:p>
            <a:r>
              <a:rPr lang="nl-NL" dirty="0"/>
              <a:t>Niet spoelen na het tanden poetsen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 descr="71ADDENsqqL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0" t="73225" r="52946"/>
          <a:stretch/>
        </p:blipFill>
        <p:spPr>
          <a:xfrm>
            <a:off x="5220072" y="4149080"/>
            <a:ext cx="2814093" cy="1836256"/>
          </a:xfrm>
          <a:prstGeom prst="rect">
            <a:avLst/>
          </a:prstGeom>
        </p:spPr>
      </p:pic>
      <p:pic>
        <p:nvPicPr>
          <p:cNvPr id="5" name="Afbeelding 4" descr="Hoog-fluoridehoudende-tandpasta-12496_2019_90_Fig12_HTML_Cro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293096"/>
            <a:ext cx="3107776" cy="1786971"/>
          </a:xfrm>
          <a:prstGeom prst="rect">
            <a:avLst/>
          </a:prstGeom>
        </p:spPr>
      </p:pic>
      <p:pic>
        <p:nvPicPr>
          <p:cNvPr id="6" name="Afbeelding 5" descr="images-3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821258"/>
            <a:ext cx="2736304" cy="182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7841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683568" y="432406"/>
            <a:ext cx="6984776" cy="548322"/>
          </a:xfrm>
        </p:spPr>
        <p:txBody>
          <a:bodyPr/>
          <a:lstStyle/>
          <a:p>
            <a:r>
              <a:rPr lang="nl-NL" dirty="0"/>
              <a:t>Schoonhouden van de mond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  <a:p>
            <a:r>
              <a:rPr lang="nl-NL" dirty="0"/>
              <a:t>Mond schoonvegen met gaasje (</a:t>
            </a:r>
            <a:r>
              <a:rPr lang="nl-NL" dirty="0" err="1"/>
              <a:t>evt</a:t>
            </a:r>
            <a:r>
              <a:rPr lang="nl-NL" dirty="0"/>
              <a:t> gedrenkt in chloorhexidine)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 err="1"/>
              <a:t>Aftaclear</a:t>
            </a:r>
            <a:r>
              <a:rPr lang="nl-NL" dirty="0"/>
              <a:t> voor blaasjes in de mond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284984"/>
            <a:ext cx="2697679" cy="2635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636912"/>
            <a:ext cx="4449934" cy="321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8350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Hulp bij mondverzorging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2167467" y="14224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endParaRPr lang="nl-NL" sz="3500" b="1" dirty="0"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7" name="Onlinemedia 4" title="Hulp bij mondverzorging">
            <a:hlinkClick r:id="" action="ppaction://media"/>
            <a:extLst>
              <a:ext uri="{FF2B5EF4-FFF2-40B4-BE49-F238E27FC236}">
                <a16:creationId xmlns:a16="http://schemas.microsoft.com/office/drawing/2014/main" id="{2463EC20-FF52-4B2A-B588-639E5EC7E4E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95536" y="14224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84533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Even voorstellen</a:t>
            </a:r>
          </a:p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Tandarts-gehandicaptenzorg </a:t>
            </a:r>
          </a:p>
          <a:p>
            <a:r>
              <a:rPr lang="nl-NL" dirty="0"/>
              <a:t>Centrum Bijzondere Tandheelkunde Amarant Tilburg</a:t>
            </a:r>
          </a:p>
          <a:p>
            <a:r>
              <a:rPr lang="nl-NL" dirty="0"/>
              <a:t>Amarant Rijsbergen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780928"/>
            <a:ext cx="3627757" cy="271373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2780928"/>
            <a:ext cx="2736304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7147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Poets in een vaste volgorde</a:t>
            </a:r>
          </a:p>
        </p:txBody>
      </p:sp>
      <p:pic>
        <p:nvPicPr>
          <p:cNvPr id="4" name="Tijdelijke aanduiding voor inhoud 3" descr="Tandenpoetsen-doe-je-zo-han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" t="56925" r="2110" b="10649"/>
          <a:stretch/>
        </p:blipFill>
        <p:spPr>
          <a:xfrm>
            <a:off x="539552" y="2348880"/>
            <a:ext cx="8227763" cy="3873500"/>
          </a:xfrm>
        </p:spPr>
      </p:pic>
    </p:spTree>
    <p:extLst>
      <p:ext uri="{BB962C8B-B14F-4D97-AF65-F5344CB8AC3E}">
        <p14:creationId xmlns:p14="http://schemas.microsoft.com/office/powerpoint/2010/main" val="33112998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Een droge mond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Speciale tandpasta</a:t>
            </a:r>
          </a:p>
          <a:p>
            <a:endParaRPr lang="nl-NL" dirty="0"/>
          </a:p>
          <a:p>
            <a:r>
              <a:rPr lang="nl-NL" dirty="0"/>
              <a:t>Suikervrije kauwgom</a:t>
            </a:r>
          </a:p>
          <a:p>
            <a:endParaRPr lang="nl-NL" dirty="0"/>
          </a:p>
          <a:p>
            <a:r>
              <a:rPr lang="nl-NL" dirty="0"/>
              <a:t>kunstspeeksel</a:t>
            </a:r>
          </a:p>
        </p:txBody>
      </p:sp>
      <p:pic>
        <p:nvPicPr>
          <p:cNvPr id="4" name="Afbeelding 3" descr="Droge-mond_klei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573016"/>
            <a:ext cx="3167085" cy="2108373"/>
          </a:xfrm>
          <a:prstGeom prst="rect">
            <a:avLst/>
          </a:prstGeom>
        </p:spPr>
      </p:pic>
      <p:pic>
        <p:nvPicPr>
          <p:cNvPr id="5" name="Afbeelding 4" descr="120396370_MCM_PACK_15292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56792"/>
            <a:ext cx="4355976" cy="435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3499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Veranderingen eetgedrag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Vuistregel tandarts: Maximaal 7 eetmomenten per dag</a:t>
            </a:r>
          </a:p>
          <a:p>
            <a:endParaRPr lang="nl-NL" dirty="0"/>
          </a:p>
          <a:p>
            <a:r>
              <a:rPr lang="nl-NL" dirty="0"/>
              <a:t>Inschakelen diëtist</a:t>
            </a:r>
          </a:p>
          <a:p>
            <a:endParaRPr lang="nl-NL" dirty="0"/>
          </a:p>
          <a:p>
            <a:r>
              <a:rPr lang="nl-NL" dirty="0"/>
              <a:t>Inschakelen psycholoog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Inschakelen logopedist</a:t>
            </a:r>
          </a:p>
        </p:txBody>
      </p:sp>
      <p:pic>
        <p:nvPicPr>
          <p:cNvPr id="4" name="Afbeelding 3" descr="5ee8722a581518923246ab67_DTVegmaWsAASN-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212976"/>
            <a:ext cx="3779912" cy="203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4243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Tandartsbezoek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Open communicatie over het ziekteproces is essentieel</a:t>
            </a:r>
          </a:p>
          <a:p>
            <a:endParaRPr lang="nl-NL" dirty="0"/>
          </a:p>
          <a:p>
            <a:r>
              <a:rPr lang="nl-NL" dirty="0"/>
              <a:t>Aangeven welke benadering het beste bij u past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Vaker (korte) controle</a:t>
            </a:r>
          </a:p>
          <a:p>
            <a:endParaRPr lang="nl-NL" dirty="0"/>
          </a:p>
          <a:p>
            <a:r>
              <a:rPr lang="nl-NL" dirty="0"/>
              <a:t>Kortere behandelingen</a:t>
            </a:r>
          </a:p>
          <a:p>
            <a:endParaRPr lang="nl-NL" dirty="0"/>
          </a:p>
          <a:p>
            <a:r>
              <a:rPr lang="nl-NL" dirty="0"/>
              <a:t>Ruim de tijd plannen op meest passende moment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Begrip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780928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56829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Behandelplan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Behandelplan afstemmen met patiënt/familie/verzorgers</a:t>
            </a:r>
          </a:p>
          <a:p>
            <a:endParaRPr lang="nl-NL" dirty="0"/>
          </a:p>
          <a:p>
            <a:r>
              <a:rPr lang="nl-NL" dirty="0"/>
              <a:t>Uitgebreide behandeling niet altijd haalbaar</a:t>
            </a:r>
          </a:p>
          <a:p>
            <a:endParaRPr lang="nl-NL" dirty="0"/>
          </a:p>
          <a:p>
            <a:r>
              <a:rPr lang="nl-NL" dirty="0"/>
              <a:t>Realistisch en duurzaam behandelplan</a:t>
            </a:r>
          </a:p>
          <a:p>
            <a:endParaRPr lang="nl-NL" dirty="0"/>
          </a:p>
          <a:p>
            <a:r>
              <a:rPr lang="nl-NL" dirty="0"/>
              <a:t>Preventie zeer belangrijk!</a:t>
            </a:r>
          </a:p>
          <a:p>
            <a:endParaRPr lang="nl-NL" dirty="0"/>
          </a:p>
          <a:p>
            <a:r>
              <a:rPr lang="nl-NL" dirty="0"/>
              <a:t>Stress geeft onrust</a:t>
            </a:r>
          </a:p>
          <a:p>
            <a:endParaRPr lang="nl-NL" dirty="0"/>
          </a:p>
          <a:p>
            <a:r>
              <a:rPr lang="nl-NL" dirty="0" err="1"/>
              <a:t>Zonodig</a:t>
            </a:r>
            <a:r>
              <a:rPr lang="nl-NL" dirty="0"/>
              <a:t> doorverwijzing naar gespecialiseerde tandarts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Afbeelding 4" descr="tandartspraktijk-altman-12-960x64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852936"/>
            <a:ext cx="2238436" cy="148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188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683568" y="432406"/>
            <a:ext cx="6624736" cy="548322"/>
          </a:xfrm>
        </p:spPr>
        <p:txBody>
          <a:bodyPr/>
          <a:lstStyle/>
          <a:p>
            <a:r>
              <a:rPr lang="nl-NL" dirty="0"/>
              <a:t>Klachten kaak/kaakgewricht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Inschakelen fysiotherapeut</a:t>
            </a:r>
          </a:p>
          <a:p>
            <a:endParaRPr lang="nl-NL" dirty="0"/>
          </a:p>
          <a:p>
            <a:r>
              <a:rPr lang="nl-NL" dirty="0"/>
              <a:t>Counseling</a:t>
            </a:r>
          </a:p>
          <a:p>
            <a:endParaRPr lang="nl-NL" dirty="0"/>
          </a:p>
          <a:p>
            <a:r>
              <a:rPr lang="nl-NL" dirty="0" err="1"/>
              <a:t>Opbeetplaat</a:t>
            </a:r>
            <a:r>
              <a:rPr lang="nl-NL" dirty="0"/>
              <a:t> (indien mogelijk)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 descr="knarsen-nieuw-3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3" y="3645024"/>
            <a:ext cx="3264363" cy="244827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3645024"/>
            <a:ext cx="2448272" cy="2448272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806781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 err="1"/>
              <a:t>Deep</a:t>
            </a:r>
            <a:r>
              <a:rPr lang="nl-NL" dirty="0"/>
              <a:t> Brain </a:t>
            </a:r>
            <a:r>
              <a:rPr lang="nl-NL" dirty="0" err="1"/>
              <a:t>Stimulation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Een gezonde mond verkleint de kans op infectie!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 descr="mondgezo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420888"/>
            <a:ext cx="5535588" cy="309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7056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Take home</a:t>
            </a:r>
            <a:r>
              <a:rPr lang="mr-IN" dirty="0"/>
              <a:t>…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Maak </a:t>
            </a:r>
            <a:r>
              <a:rPr lang="nl-NL" dirty="0" err="1"/>
              <a:t>mondzorg</a:t>
            </a:r>
            <a:r>
              <a:rPr lang="nl-NL" dirty="0"/>
              <a:t> bespreekbaar</a:t>
            </a:r>
          </a:p>
          <a:p>
            <a:r>
              <a:rPr lang="nl-NL" dirty="0"/>
              <a:t>Heeft u toegang tot adequate </a:t>
            </a:r>
            <a:r>
              <a:rPr lang="nl-NL" dirty="0" err="1"/>
              <a:t>mondzorg</a:t>
            </a:r>
            <a:r>
              <a:rPr lang="nl-NL" dirty="0"/>
              <a:t>?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Relevante informatie:</a:t>
            </a:r>
          </a:p>
          <a:p>
            <a:r>
              <a:rPr lang="nl-NL" dirty="0" err="1"/>
              <a:t>www.mondzorgparkinson.nl</a:t>
            </a:r>
            <a:endParaRPr lang="nl-NL" dirty="0"/>
          </a:p>
          <a:p>
            <a:r>
              <a:rPr lang="nl-NL" dirty="0">
                <a:hlinkClick r:id="rId2"/>
              </a:rPr>
              <a:t>www.gerodontologie.nl</a:t>
            </a:r>
            <a:endParaRPr lang="nl-NL" dirty="0"/>
          </a:p>
          <a:p>
            <a:r>
              <a:rPr lang="nl-NL" dirty="0">
                <a:hlinkClick r:id="rId3"/>
              </a:rPr>
              <a:t>www.vmbz.nl</a:t>
            </a:r>
            <a:endParaRPr lang="nl-NL" dirty="0"/>
          </a:p>
          <a:p>
            <a:r>
              <a:rPr lang="nl-NL" dirty="0">
                <a:hlinkClick r:id="rId4"/>
              </a:rPr>
              <a:t>www.cobijt.nl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490288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Vragen?</a:t>
            </a:r>
          </a:p>
        </p:txBody>
      </p:sp>
      <p:pic>
        <p:nvPicPr>
          <p:cNvPr id="4" name="Tijdelijke aanduiding voor inhoud 3" descr="vragen-1024x68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3" b="8833"/>
          <a:stretch>
            <a:fillRect/>
          </a:stretch>
        </p:blipFill>
        <p:spPr>
          <a:xfrm>
            <a:off x="457200" y="1526686"/>
            <a:ext cx="8363272" cy="4599477"/>
          </a:xfrm>
        </p:spPr>
      </p:pic>
    </p:spTree>
    <p:extLst>
      <p:ext uri="{BB962C8B-B14F-4D97-AF65-F5344CB8AC3E}">
        <p14:creationId xmlns:p14="http://schemas.microsoft.com/office/powerpoint/2010/main" val="1364063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Introductie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nl-NL" dirty="0"/>
              <a:t>December 2012: </a:t>
            </a:r>
            <a:r>
              <a:rPr lang="nl-NL" b="1" dirty="0"/>
              <a:t>Stichting </a:t>
            </a:r>
            <a:r>
              <a:rPr lang="nl-NL" b="1" dirty="0" err="1"/>
              <a:t>mondzorg</a:t>
            </a:r>
            <a:r>
              <a:rPr lang="nl-NL" b="1" dirty="0"/>
              <a:t> en </a:t>
            </a:r>
            <a:r>
              <a:rPr lang="nl-NL" b="1" dirty="0" err="1"/>
              <a:t>Parkinson</a:t>
            </a:r>
            <a:endParaRPr lang="nl-NL" b="1" dirty="0"/>
          </a:p>
          <a:p>
            <a:pPr marL="0" indent="0">
              <a:spcBef>
                <a:spcPts val="0"/>
              </a:spcBef>
              <a:buNone/>
            </a:pPr>
            <a:r>
              <a:rPr lang="nl-NL" dirty="0"/>
              <a:t>      </a:t>
            </a:r>
            <a:r>
              <a:rPr lang="nl-NL" i="1" dirty="0"/>
              <a:t> Doel: De mondgezondheid van mensen met de ziekte van </a:t>
            </a:r>
            <a:r>
              <a:rPr lang="nl-NL" i="1" dirty="0" err="1"/>
              <a:t>Parkinson</a:t>
            </a:r>
            <a:r>
              <a:rPr lang="nl-NL" i="1" dirty="0"/>
              <a:t> te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NL" i="1" dirty="0"/>
              <a:t>       bevorderen en de positie van de </a:t>
            </a:r>
            <a:r>
              <a:rPr lang="nl-NL" i="1" dirty="0" err="1"/>
              <a:t>mondzorg</a:t>
            </a:r>
            <a:r>
              <a:rPr lang="nl-NL" i="1" dirty="0"/>
              <a:t> in de multidisciplinaire netwerkzorg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NL" i="1" dirty="0"/>
              <a:t>       in Nederland voor mensen met de ziekte van </a:t>
            </a:r>
            <a:r>
              <a:rPr lang="nl-NL" i="1" dirty="0" err="1"/>
              <a:t>Parkinson</a:t>
            </a:r>
            <a:r>
              <a:rPr lang="nl-NL" i="1" dirty="0"/>
              <a:t> te versterken.</a:t>
            </a:r>
          </a:p>
          <a:p>
            <a:pPr marL="0" indent="0">
              <a:spcBef>
                <a:spcPts val="0"/>
              </a:spcBef>
              <a:buNone/>
            </a:pPr>
            <a:endParaRPr lang="nl-NL" i="1" dirty="0"/>
          </a:p>
          <a:p>
            <a:pPr>
              <a:spcBef>
                <a:spcPts val="0"/>
              </a:spcBef>
            </a:pPr>
            <a:r>
              <a:rPr lang="nl-NL" dirty="0"/>
              <a:t>Onderzoek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Sinds 2021 pilot tandartsen bij </a:t>
            </a:r>
            <a:r>
              <a:rPr lang="nl-NL" dirty="0" err="1"/>
              <a:t>ParkinsonNet</a:t>
            </a:r>
            <a:endParaRPr lang="nl-NL" dirty="0"/>
          </a:p>
          <a:p>
            <a:endParaRPr lang="nl-NL" dirty="0"/>
          </a:p>
          <a:p>
            <a:r>
              <a:rPr lang="nl-NL" dirty="0"/>
              <a:t>Heden tandartsen officieel onderdeel van </a:t>
            </a:r>
            <a:r>
              <a:rPr lang="nl-NL" dirty="0" err="1"/>
              <a:t>ParkinsonNet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6" name="Afbeelding 5" descr="Logo-MondzorgEnParkinson03-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797152"/>
            <a:ext cx="3419872" cy="129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649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Waarom is de mond zo belangrijk?</a:t>
            </a:r>
          </a:p>
        </p:txBody>
      </p:sp>
      <p:pic>
        <p:nvPicPr>
          <p:cNvPr id="7" name="Afbeelding 6" descr="82CvKkp9-mond-890x50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97078"/>
            <a:ext cx="8280920" cy="4652202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899592" y="2060848"/>
            <a:ext cx="8475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dirty="0"/>
              <a:t>Eten</a:t>
            </a:r>
          </a:p>
        </p:txBody>
      </p:sp>
      <p:sp>
        <p:nvSpPr>
          <p:cNvPr id="9" name="Rechthoek 8"/>
          <p:cNvSpPr/>
          <p:nvPr/>
        </p:nvSpPr>
        <p:spPr>
          <a:xfrm>
            <a:off x="1043608" y="3068960"/>
            <a:ext cx="10358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dirty="0"/>
              <a:t>Bijten</a:t>
            </a:r>
          </a:p>
        </p:txBody>
      </p:sp>
      <p:sp>
        <p:nvSpPr>
          <p:cNvPr id="10" name="Rechthoek 9"/>
          <p:cNvSpPr/>
          <p:nvPr/>
        </p:nvSpPr>
        <p:spPr>
          <a:xfrm>
            <a:off x="2267744" y="2276872"/>
            <a:ext cx="11549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dirty="0"/>
              <a:t>Praten</a:t>
            </a:r>
          </a:p>
        </p:txBody>
      </p:sp>
      <p:sp>
        <p:nvSpPr>
          <p:cNvPr id="11" name="Rechthoek 10"/>
          <p:cNvSpPr/>
          <p:nvPr/>
        </p:nvSpPr>
        <p:spPr>
          <a:xfrm>
            <a:off x="6948264" y="3284984"/>
            <a:ext cx="12767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dirty="0"/>
              <a:t>Zoenen</a:t>
            </a:r>
          </a:p>
        </p:txBody>
      </p:sp>
      <p:sp>
        <p:nvSpPr>
          <p:cNvPr id="12" name="Rechthoek 11"/>
          <p:cNvSpPr/>
          <p:nvPr/>
        </p:nvSpPr>
        <p:spPr>
          <a:xfrm>
            <a:off x="7380312" y="4293096"/>
            <a:ext cx="12154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dirty="0"/>
              <a:t>Lachen</a:t>
            </a:r>
          </a:p>
        </p:txBody>
      </p:sp>
      <p:sp>
        <p:nvSpPr>
          <p:cNvPr id="13" name="Rechthoek 12"/>
          <p:cNvSpPr/>
          <p:nvPr/>
        </p:nvSpPr>
        <p:spPr>
          <a:xfrm>
            <a:off x="5868144" y="1556792"/>
            <a:ext cx="27490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dirty="0"/>
              <a:t>Sociale contacten</a:t>
            </a:r>
          </a:p>
        </p:txBody>
      </p:sp>
      <p:sp>
        <p:nvSpPr>
          <p:cNvPr id="14" name="Rechthoek 13"/>
          <p:cNvSpPr/>
          <p:nvPr/>
        </p:nvSpPr>
        <p:spPr>
          <a:xfrm>
            <a:off x="683568" y="4077072"/>
            <a:ext cx="13558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dirty="0"/>
              <a:t>Kauwen</a:t>
            </a:r>
          </a:p>
        </p:txBody>
      </p:sp>
      <p:sp>
        <p:nvSpPr>
          <p:cNvPr id="15" name="Rechthoek 14"/>
          <p:cNvSpPr/>
          <p:nvPr/>
        </p:nvSpPr>
        <p:spPr>
          <a:xfrm>
            <a:off x="6156176" y="2420888"/>
            <a:ext cx="20098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dirty="0"/>
              <a:t>Visitekaartje</a:t>
            </a:r>
          </a:p>
        </p:txBody>
      </p:sp>
      <p:sp>
        <p:nvSpPr>
          <p:cNvPr id="16" name="Rechthoek 15"/>
          <p:cNvSpPr/>
          <p:nvPr/>
        </p:nvSpPr>
        <p:spPr>
          <a:xfrm>
            <a:off x="1547664" y="1412776"/>
            <a:ext cx="23040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dirty="0"/>
              <a:t>Communicatie</a:t>
            </a:r>
          </a:p>
        </p:txBody>
      </p:sp>
    </p:spTree>
    <p:extLst>
      <p:ext uri="{BB962C8B-B14F-4D97-AF65-F5344CB8AC3E}">
        <p14:creationId xmlns:p14="http://schemas.microsoft.com/office/powerpoint/2010/main" val="3768968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Vanmiddag!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Soorten mondproblemen</a:t>
            </a:r>
          </a:p>
          <a:p>
            <a:endParaRPr lang="nl-NL" dirty="0"/>
          </a:p>
          <a:p>
            <a:r>
              <a:rPr lang="nl-NL" dirty="0"/>
              <a:t>Gevolgen mondproblemen</a:t>
            </a:r>
          </a:p>
          <a:p>
            <a:endParaRPr lang="nl-NL" dirty="0"/>
          </a:p>
          <a:p>
            <a:r>
              <a:rPr lang="nl-NL" dirty="0"/>
              <a:t>De ziekte van </a:t>
            </a:r>
            <a:r>
              <a:rPr lang="nl-NL" dirty="0" err="1"/>
              <a:t>Parkinson</a:t>
            </a:r>
            <a:r>
              <a:rPr lang="nl-NL" dirty="0"/>
              <a:t> en de mond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Tips en tricks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58725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Soorten mondproblemen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Problemen aan tanden zelf</a:t>
            </a:r>
          </a:p>
          <a:p>
            <a:endParaRPr lang="nl-NL" dirty="0"/>
          </a:p>
          <a:p>
            <a:r>
              <a:rPr lang="nl-NL" dirty="0"/>
              <a:t>Problemen aan ondersteunende weefsels (tandvlees, kaakbot)</a:t>
            </a:r>
          </a:p>
          <a:p>
            <a:endParaRPr lang="nl-NL" dirty="0"/>
          </a:p>
          <a:p>
            <a:r>
              <a:rPr lang="nl-NL" dirty="0"/>
              <a:t>Slijmvliezen</a:t>
            </a:r>
          </a:p>
          <a:p>
            <a:endParaRPr lang="nl-NL" dirty="0"/>
          </a:p>
          <a:p>
            <a:r>
              <a:rPr lang="nl-NL" dirty="0"/>
              <a:t>Functionele problemen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3284984"/>
            <a:ext cx="4094122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556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Problemen aan de tanden zelf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Gaatjes in het gebit</a:t>
            </a:r>
          </a:p>
          <a:p>
            <a:endParaRPr lang="nl-NL" dirty="0"/>
          </a:p>
          <a:p>
            <a:r>
              <a:rPr lang="nl-NL" dirty="0"/>
              <a:t>Kapotte vullingen</a:t>
            </a:r>
          </a:p>
          <a:p>
            <a:endParaRPr lang="nl-NL" dirty="0"/>
          </a:p>
          <a:p>
            <a:r>
              <a:rPr lang="nl-NL" dirty="0"/>
              <a:t>Afgebroken tanden/kiezen</a:t>
            </a:r>
          </a:p>
          <a:p>
            <a:endParaRPr lang="nl-NL" dirty="0"/>
          </a:p>
          <a:p>
            <a:r>
              <a:rPr lang="nl-NL" dirty="0"/>
              <a:t>slijtage</a:t>
            </a:r>
          </a:p>
        </p:txBody>
      </p:sp>
      <p:pic>
        <p:nvPicPr>
          <p:cNvPr id="6" name="Afbeelding 5" descr="istockphoto-1006669148-170667a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1" t="34736" r="32663" b="11794"/>
          <a:stretch/>
        </p:blipFill>
        <p:spPr>
          <a:xfrm>
            <a:off x="4427984" y="1772816"/>
            <a:ext cx="3384376" cy="213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467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Gaatjes in het gebit</a:t>
            </a:r>
          </a:p>
        </p:txBody>
      </p:sp>
      <p:pic>
        <p:nvPicPr>
          <p:cNvPr id="5" name="Tijdelijke aanduiding voor inhoud 4" descr="stock-vector-caries-stages.jpe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1" t="455" r="1001" b="52147"/>
          <a:stretch/>
        </p:blipFill>
        <p:spPr>
          <a:xfrm>
            <a:off x="755576" y="2564904"/>
            <a:ext cx="3774435" cy="2075794"/>
          </a:xfrm>
          <a:prstGeom prst="rect">
            <a:avLst/>
          </a:prstGeom>
        </p:spPr>
      </p:pic>
      <p:pic>
        <p:nvPicPr>
          <p:cNvPr id="6" name="Afbeelding 5" descr="stock-vector-caries-stages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52" r="474" b="2428"/>
          <a:stretch/>
        </p:blipFill>
        <p:spPr>
          <a:xfrm>
            <a:off x="4788024" y="2636912"/>
            <a:ext cx="3744416" cy="195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658436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 presentatie Amarant">
  <a:themeElements>
    <a:clrScheme name="Amarant">
      <a:dk1>
        <a:sysClr val="windowText" lastClr="000000"/>
      </a:dk1>
      <a:lt1>
        <a:sysClr val="window" lastClr="FFFFFF"/>
      </a:lt1>
      <a:dk2>
        <a:srgbClr val="D51317"/>
      </a:dk2>
      <a:lt2>
        <a:srgbClr val="E7E6E6"/>
      </a:lt2>
      <a:accent1>
        <a:srgbClr val="D51317"/>
      </a:accent1>
      <a:accent2>
        <a:srgbClr val="BFE1DB"/>
      </a:accent2>
      <a:accent3>
        <a:srgbClr val="A5A5A5"/>
      </a:accent3>
      <a:accent4>
        <a:srgbClr val="000000"/>
      </a:accent4>
      <a:accent5>
        <a:srgbClr val="D51317"/>
      </a:accent5>
      <a:accent6>
        <a:srgbClr val="BFE1DB"/>
      </a:accent6>
      <a:hlink>
        <a:srgbClr val="000000"/>
      </a:hlink>
      <a:folHlink>
        <a:srgbClr val="0000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>
        <a:normAutofit/>
      </a:bodyPr>
      <a:lstStyle>
        <a:defPPr>
          <a:defRPr sz="3500" b="1" dirty="0" smtClean="0">
            <a:latin typeface="Palatino" pitchFamily="2" charset="77"/>
            <a:ea typeface="Palatino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 presentatie Amarant" id="{A85AE1BC-2A43-4919-9776-209F23592A2D}" vid="{8838102F-6886-44CD-8D63-2E210E37C29B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presentatie Amarant</Template>
  <TotalTime>10181</TotalTime>
  <Words>795</Words>
  <Application>Microsoft Office PowerPoint</Application>
  <PresentationFormat>Diavoorstelling (4:3)</PresentationFormat>
  <Paragraphs>277</Paragraphs>
  <Slides>38</Slides>
  <Notes>4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38</vt:i4>
      </vt:variant>
    </vt:vector>
  </HeadingPairs>
  <TitlesOfParts>
    <vt:vector size="43" baseType="lpstr">
      <vt:lpstr>Arial</vt:lpstr>
      <vt:lpstr>Calibri</vt:lpstr>
      <vt:lpstr>Palatino</vt:lpstr>
      <vt:lpstr>Palatino Linotype</vt:lpstr>
      <vt:lpstr>Powerpoint presentatie Amarant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Manager/>
  <Company>Stichting Amarant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/>
  <dc:creator>Gestel, E. van (Managementsecretariaat)</dc:creator>
  <cp:keywords/>
  <dc:description/>
  <cp:lastModifiedBy>Annet de Bont</cp:lastModifiedBy>
  <cp:revision>51</cp:revision>
  <dcterms:created xsi:type="dcterms:W3CDTF">2021-07-27T05:12:56Z</dcterms:created>
  <dcterms:modified xsi:type="dcterms:W3CDTF">2023-08-04T14:12:44Z</dcterms:modified>
  <cp:category/>
</cp:coreProperties>
</file>