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83" r:id="rId5"/>
    <p:sldId id="284" r:id="rId6"/>
    <p:sldId id="261" r:id="rId7"/>
    <p:sldId id="291" r:id="rId8"/>
    <p:sldId id="292" r:id="rId9"/>
    <p:sldId id="262" r:id="rId10"/>
    <p:sldId id="270" r:id="rId11"/>
    <p:sldId id="269" r:id="rId12"/>
    <p:sldId id="282" r:id="rId13"/>
    <p:sldId id="263" r:id="rId14"/>
    <p:sldId id="265" r:id="rId15"/>
    <p:sldId id="267" r:id="rId16"/>
    <p:sldId id="278" r:id="rId17"/>
    <p:sldId id="272" r:id="rId18"/>
    <p:sldId id="273" r:id="rId19"/>
    <p:sldId id="275" r:id="rId20"/>
    <p:sldId id="276" r:id="rId21"/>
    <p:sldId id="277" r:id="rId22"/>
    <p:sldId id="289" r:id="rId23"/>
    <p:sldId id="287" r:id="rId24"/>
    <p:sldId id="288" r:id="rId25"/>
    <p:sldId id="280" r:id="rId26"/>
    <p:sldId id="281" r:id="rId27"/>
    <p:sldId id="290" r:id="rId28"/>
    <p:sldId id="286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6E04-850D-4955-9F7F-4650B22DAD81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18E56-B2B7-4F87-9841-08F752D071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42CE-B541-440D-B371-24E688C2B91F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3B7DB-1E42-4920-BE62-5B41175CD9B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59EEA-3307-4D5A-AC50-3DC66931B660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/>
            <a:fld id="{FA03EB30-8BC2-44DD-9A79-FBB0C738A8FE}" type="slidenum">
              <a:rPr lang="nl-NL" sz="1200"/>
              <a:pPr algn="r"/>
              <a:t>21</a:t>
            </a:fld>
            <a:endParaRPr lang="nl-NL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4" rIns="91427" bIns="45714"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55F242-426B-4446-801E-C8E096D404A9}" type="datetimeFigureOut">
              <a:rPr lang="nl-NL" smtClean="0"/>
              <a:pPr/>
              <a:t>28-11-2022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86F2A8-26B6-4C53-9967-641FDE8875B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Intimiteit….meer dan je denkt!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+mj-lt"/>
              </a:rPr>
              <a:t>Anneke van Loevesijn</a:t>
            </a:r>
          </a:p>
          <a:p>
            <a:r>
              <a:rPr lang="nl-NL" sz="2800" dirty="0">
                <a:solidFill>
                  <a:schemeClr val="tx1"/>
                </a:solidFill>
                <a:latin typeface="+mj-lt"/>
              </a:rPr>
              <a:t>arts-seksuoloog NVVS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i="1" dirty="0"/>
              <a:t>				</a:t>
            </a:r>
            <a:br>
              <a:rPr lang="nl-NL" b="1" i="1" dirty="0"/>
            </a:br>
            <a:br>
              <a:rPr lang="nl-NL" b="1" i="1" dirty="0"/>
            </a:br>
            <a:r>
              <a:rPr lang="nl-NL" b="1" i="1" dirty="0"/>
              <a:t> </a:t>
            </a:r>
            <a:r>
              <a:rPr lang="nl-NL" b="1" dirty="0" err="1"/>
              <a:t>Psycho</a:t>
            </a:r>
            <a:r>
              <a:rPr lang="nl-NL" b="1" dirty="0"/>
              <a:t>- 			Sociaal / 						Relationeel</a:t>
            </a:r>
            <a:endParaRPr lang="nl-NL" dirty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latin typeface="+mj-lt"/>
              </a:rPr>
              <a:t>Lichaamsbeeld</a:t>
            </a:r>
          </a:p>
          <a:p>
            <a:r>
              <a:rPr lang="nl-NL" sz="2800" dirty="0">
                <a:latin typeface="+mj-lt"/>
              </a:rPr>
              <a:t>Zelfbeeld</a:t>
            </a:r>
          </a:p>
          <a:p>
            <a:r>
              <a:rPr lang="nl-NL" sz="2800" dirty="0">
                <a:latin typeface="+mj-lt"/>
              </a:rPr>
              <a:t>Angst / Piekeren</a:t>
            </a:r>
          </a:p>
          <a:p>
            <a:r>
              <a:rPr lang="nl-NL" sz="2800" dirty="0">
                <a:latin typeface="+mj-lt"/>
              </a:rPr>
              <a:t>Depressie</a:t>
            </a:r>
          </a:p>
          <a:p>
            <a:r>
              <a:rPr lang="nl-NL" sz="2800" dirty="0">
                <a:latin typeface="+mj-lt"/>
              </a:rPr>
              <a:t>Verlies / Rouw</a:t>
            </a:r>
          </a:p>
          <a:p>
            <a:r>
              <a:rPr lang="nl-NL" sz="2800" dirty="0">
                <a:latin typeface="+mj-lt"/>
              </a:rPr>
              <a:t>Cognitie</a:t>
            </a:r>
          </a:p>
          <a:p>
            <a:r>
              <a:rPr lang="nl-NL" sz="2800" dirty="0">
                <a:latin typeface="+mj-lt"/>
              </a:rPr>
              <a:t>Impulsiviteit</a:t>
            </a:r>
          </a:p>
          <a:p>
            <a:r>
              <a:rPr lang="nl-NL" sz="2800" dirty="0" err="1">
                <a:latin typeface="+mj-lt"/>
              </a:rPr>
              <a:t>Persoonlijkheidsver-andering</a:t>
            </a:r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Coping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Communicatie</a:t>
            </a:r>
          </a:p>
          <a:p>
            <a:r>
              <a:rPr lang="nl-NL" sz="2800" dirty="0">
                <a:latin typeface="+mj-lt"/>
              </a:rPr>
              <a:t>Relationele dynamiek</a:t>
            </a:r>
          </a:p>
          <a:p>
            <a:r>
              <a:rPr lang="nl-NL" sz="2800" dirty="0">
                <a:latin typeface="+mj-lt"/>
              </a:rPr>
              <a:t>Rolverandering</a:t>
            </a:r>
          </a:p>
          <a:p>
            <a:r>
              <a:rPr lang="nl-NL" sz="2800" dirty="0">
                <a:latin typeface="+mj-lt"/>
              </a:rPr>
              <a:t>Sekserol</a:t>
            </a:r>
          </a:p>
          <a:p>
            <a:r>
              <a:rPr lang="nl-NL" sz="2800" dirty="0">
                <a:latin typeface="+mj-lt"/>
              </a:rPr>
              <a:t>Sociale rol</a:t>
            </a:r>
          </a:p>
          <a:p>
            <a:r>
              <a:rPr lang="nl-NL" sz="2800" dirty="0">
                <a:latin typeface="+mj-lt"/>
              </a:rPr>
              <a:t>Isolement</a:t>
            </a:r>
          </a:p>
          <a:p>
            <a:r>
              <a:rPr lang="nl-NL" sz="2800" dirty="0">
                <a:latin typeface="+mj-lt"/>
              </a:rPr>
              <a:t>Man - Vrouw</a:t>
            </a:r>
          </a:p>
          <a:p>
            <a:r>
              <a:rPr lang="nl-NL" sz="2800" dirty="0">
                <a:latin typeface="+mj-lt"/>
              </a:rPr>
              <a:t>Cultuur / Religie</a:t>
            </a:r>
          </a:p>
          <a:p>
            <a:endParaRPr lang="nl-NL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Partner aspecten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latin typeface="+mj-lt"/>
              </a:rPr>
              <a:t>Botsing met gezond en ziek - verlieservaringen</a:t>
            </a:r>
          </a:p>
          <a:p>
            <a:r>
              <a:rPr lang="nl-NL" sz="2800" dirty="0">
                <a:latin typeface="+mj-lt"/>
              </a:rPr>
              <a:t>Test voor de draagkracht van de relatie</a:t>
            </a:r>
          </a:p>
          <a:p>
            <a:r>
              <a:rPr lang="nl-NL" sz="2800" dirty="0">
                <a:latin typeface="+mj-lt"/>
              </a:rPr>
              <a:t>Verandering in de relatie – o.a. gelijkwaardigheid</a:t>
            </a:r>
          </a:p>
          <a:p>
            <a:r>
              <a:rPr lang="nl-NL" sz="2800" dirty="0">
                <a:latin typeface="+mj-lt"/>
              </a:rPr>
              <a:t>De-erotiserende aspecten</a:t>
            </a:r>
          </a:p>
          <a:p>
            <a:pPr lvl="1"/>
            <a:r>
              <a:rPr lang="nl-NL" sz="2500" dirty="0">
                <a:latin typeface="+mj-lt"/>
              </a:rPr>
              <a:t>(trillen / speekselvloed / ontactische benadering)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Partner aspecten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800" dirty="0">
                <a:latin typeface="Bookman Old Style" pitchFamily="18" charset="0"/>
              </a:rPr>
              <a:t>Missen van “fine </a:t>
            </a:r>
            <a:r>
              <a:rPr lang="nl-NL" sz="2800" dirty="0" err="1">
                <a:latin typeface="Bookman Old Style" pitchFamily="18" charset="0"/>
              </a:rPr>
              <a:t>tuning</a:t>
            </a:r>
            <a:r>
              <a:rPr lang="nl-NL" sz="2800" dirty="0">
                <a:latin typeface="Bookman Old Style" pitchFamily="18" charset="0"/>
              </a:rPr>
              <a:t>” / kunnen aanvoelen / strelen</a:t>
            </a:r>
          </a:p>
          <a:p>
            <a:r>
              <a:rPr lang="nl-NL" sz="2800" dirty="0">
                <a:latin typeface="Bookman Old Style" pitchFamily="18" charset="0"/>
              </a:rPr>
              <a:t>Minder goed kunnen aflezen van de (seksuele)emotie op het gezicht tijdens de seks</a:t>
            </a:r>
          </a:p>
          <a:p>
            <a:r>
              <a:rPr lang="nl-NL" sz="2800" dirty="0">
                <a:latin typeface="Bookman Old Style" pitchFamily="18" charset="0"/>
              </a:rPr>
              <a:t>Seksuele disfuncties bij partner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Hoe nu met de seks?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34599" y="1219200"/>
            <a:ext cx="6274802" cy="49371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i="1" dirty="0">
                <a:latin typeface="+mj-lt"/>
              </a:rPr>
              <a:t>Mannen &amp; vrouwen:</a:t>
            </a:r>
          </a:p>
          <a:p>
            <a:r>
              <a:rPr lang="nl-NL" sz="2800" dirty="0">
                <a:latin typeface="+mj-lt"/>
              </a:rPr>
              <a:t>Verminderde zin</a:t>
            </a:r>
            <a:r>
              <a:rPr lang="nl-NL" sz="2800">
                <a:latin typeface="+mj-lt"/>
              </a:rPr>
              <a:t>/ verlangen</a:t>
            </a:r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Moeilijk tot orgasme komen</a:t>
            </a:r>
          </a:p>
          <a:p>
            <a:r>
              <a:rPr lang="nl-NL" sz="2800" dirty="0">
                <a:latin typeface="+mj-lt"/>
              </a:rPr>
              <a:t>Veranderd </a:t>
            </a:r>
            <a:r>
              <a:rPr lang="nl-NL" sz="2800" dirty="0" err="1">
                <a:latin typeface="+mj-lt"/>
              </a:rPr>
              <a:t>orgasme-gevoel</a:t>
            </a:r>
            <a:r>
              <a:rPr lang="nl-NL" sz="2800" dirty="0">
                <a:latin typeface="+mj-lt"/>
              </a:rPr>
              <a:t> (‘schokjes’)</a:t>
            </a:r>
          </a:p>
          <a:p>
            <a:endParaRPr lang="nl-NL" sz="2800" dirty="0">
              <a:latin typeface="+mj-lt"/>
            </a:endParaRPr>
          </a:p>
          <a:p>
            <a:pPr>
              <a:buNone/>
            </a:pPr>
            <a:r>
              <a:rPr lang="nl-NL" sz="2800" i="1" dirty="0">
                <a:latin typeface="+mj-lt"/>
              </a:rPr>
              <a:t>Mannen</a:t>
            </a:r>
          </a:p>
          <a:p>
            <a:r>
              <a:rPr lang="nl-NL" sz="2800" dirty="0">
                <a:latin typeface="+mj-lt"/>
              </a:rPr>
              <a:t>Erectieproblemen 60-70%</a:t>
            </a:r>
          </a:p>
          <a:p>
            <a:r>
              <a:rPr lang="nl-NL" sz="2800" dirty="0">
                <a:latin typeface="+mj-lt"/>
              </a:rPr>
              <a:t>Vroegtijdige zaadlozing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>
              <a:latin typeface="+mj-lt"/>
            </a:endParaRPr>
          </a:p>
          <a:p>
            <a:pPr>
              <a:buNone/>
            </a:pPr>
            <a:endParaRPr lang="nl-NL" dirty="0">
              <a:latin typeface="+mj-lt"/>
            </a:endParaRPr>
          </a:p>
          <a:p>
            <a:pPr>
              <a:buNone/>
            </a:pPr>
            <a:r>
              <a:rPr lang="nl-NL" sz="2800" i="1" dirty="0">
                <a:latin typeface="+mj-lt"/>
              </a:rPr>
              <a:t>Vrouwen:</a:t>
            </a:r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Lubricatieproblemen</a:t>
            </a:r>
          </a:p>
          <a:p>
            <a:r>
              <a:rPr lang="nl-NL" sz="2800" dirty="0">
                <a:latin typeface="+mj-lt"/>
              </a:rPr>
              <a:t>Moeilijk tot orgasme komen</a:t>
            </a:r>
          </a:p>
          <a:p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Hyperseksualiteit??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Door gebruik dopamine </a:t>
            </a:r>
            <a:r>
              <a:rPr lang="nl-NL" sz="2800" dirty="0" err="1">
                <a:latin typeface="+mj-lt"/>
              </a:rPr>
              <a:t>agonisten</a:t>
            </a:r>
            <a:r>
              <a:rPr lang="nl-NL" sz="2800" dirty="0">
                <a:latin typeface="+mj-lt"/>
              </a:rPr>
              <a:t> (</a:t>
            </a:r>
            <a:r>
              <a:rPr lang="nl-NL" sz="2800" dirty="0" err="1">
                <a:latin typeface="+mj-lt"/>
              </a:rPr>
              <a:t>Sifrol</a:t>
            </a:r>
            <a:r>
              <a:rPr lang="nl-NL" sz="2800" dirty="0">
                <a:latin typeface="+mj-lt"/>
              </a:rPr>
              <a:t>; </a:t>
            </a:r>
            <a:r>
              <a:rPr lang="nl-NL" sz="2800" dirty="0" err="1">
                <a:latin typeface="+mj-lt"/>
              </a:rPr>
              <a:t>Requip</a:t>
            </a:r>
            <a:r>
              <a:rPr lang="nl-NL" sz="2800" dirty="0">
                <a:latin typeface="+mj-lt"/>
              </a:rPr>
              <a:t>)</a:t>
            </a:r>
          </a:p>
          <a:p>
            <a:r>
              <a:rPr lang="nl-NL" sz="2800" dirty="0">
                <a:latin typeface="+mj-lt"/>
              </a:rPr>
              <a:t>Bij 0,9 – 8%</a:t>
            </a:r>
          </a:p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Toename seksueel verlangen</a:t>
            </a:r>
          </a:p>
          <a:p>
            <a:r>
              <a:rPr lang="nl-NL" sz="2800" dirty="0">
                <a:latin typeface="+mj-lt"/>
              </a:rPr>
              <a:t>Seksuele toespelingen</a:t>
            </a:r>
          </a:p>
          <a:p>
            <a:r>
              <a:rPr lang="nl-NL" sz="2800" dirty="0">
                <a:latin typeface="+mj-lt"/>
              </a:rPr>
              <a:t>Frequentere erecties</a:t>
            </a:r>
          </a:p>
          <a:p>
            <a:r>
              <a:rPr lang="nl-NL" sz="2800" dirty="0">
                <a:latin typeface="+mj-lt"/>
              </a:rPr>
              <a:t>(openbaar) masturberen</a:t>
            </a:r>
          </a:p>
          <a:p>
            <a:r>
              <a:rPr lang="nl-NL" sz="2800" dirty="0">
                <a:latin typeface="+mj-lt"/>
              </a:rPr>
              <a:t>Voyeurisme, exhibitionisme en </a:t>
            </a:r>
            <a:r>
              <a:rPr lang="nl-NL" sz="2800" dirty="0" err="1">
                <a:latin typeface="+mj-lt"/>
              </a:rPr>
              <a:t>frotteurisme</a:t>
            </a:r>
            <a:r>
              <a:rPr lang="nl-NL" sz="28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Gesprekstherapie</a:t>
            </a:r>
          </a:p>
          <a:p>
            <a:r>
              <a:rPr lang="nl-NL" sz="2800" dirty="0">
                <a:latin typeface="+mj-lt"/>
              </a:rPr>
              <a:t>Communicatie verbeteren</a:t>
            </a:r>
          </a:p>
          <a:p>
            <a:r>
              <a:rPr lang="nl-NL" sz="2800" dirty="0">
                <a:latin typeface="+mj-lt"/>
              </a:rPr>
              <a:t>Acceptatie van veranderingen</a:t>
            </a:r>
          </a:p>
          <a:p>
            <a:r>
              <a:rPr lang="nl-NL" sz="2800" dirty="0">
                <a:latin typeface="+mj-lt"/>
              </a:rPr>
              <a:t>Stimuleren tot vinden van alternatieven</a:t>
            </a:r>
          </a:p>
          <a:p>
            <a:r>
              <a:rPr lang="nl-NL" sz="2800" dirty="0" err="1">
                <a:latin typeface="+mj-lt"/>
              </a:rPr>
              <a:t>Psycho-educatie</a:t>
            </a:r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Hulpmiddelen</a:t>
            </a:r>
          </a:p>
          <a:p>
            <a:r>
              <a:rPr lang="nl-NL" sz="2800" dirty="0">
                <a:latin typeface="+mj-lt"/>
              </a:rPr>
              <a:t>Medicatie</a:t>
            </a:r>
          </a:p>
          <a:p>
            <a:r>
              <a:rPr lang="nl-NL" sz="2800" dirty="0">
                <a:latin typeface="+mj-lt"/>
              </a:rPr>
              <a:t>Multidisciplinaire aanpak vaak wenselijk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Succes 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Communicatie</a:t>
            </a:r>
          </a:p>
          <a:p>
            <a:r>
              <a:rPr lang="nl-NL" sz="2800" dirty="0">
                <a:latin typeface="+mj-lt"/>
              </a:rPr>
              <a:t>Elkaar kunnen horen en verstaan</a:t>
            </a:r>
          </a:p>
          <a:p>
            <a:r>
              <a:rPr lang="nl-NL" sz="2800" dirty="0">
                <a:latin typeface="+mj-lt"/>
              </a:rPr>
              <a:t>Wederzijds respect</a:t>
            </a:r>
          </a:p>
          <a:p>
            <a:r>
              <a:rPr lang="nl-NL" sz="2800" dirty="0">
                <a:latin typeface="+mj-lt"/>
              </a:rPr>
              <a:t>Samenwerking</a:t>
            </a:r>
          </a:p>
          <a:p>
            <a:r>
              <a:rPr lang="nl-NL" sz="2800" dirty="0">
                <a:latin typeface="+mj-lt"/>
              </a:rPr>
              <a:t>Creativiteit</a:t>
            </a:r>
          </a:p>
          <a:p>
            <a:r>
              <a:rPr lang="nl-NL" sz="2800" dirty="0">
                <a:latin typeface="+mj-lt"/>
              </a:rPr>
              <a:t>Verwachtingen kunnen bijstellen</a:t>
            </a:r>
          </a:p>
          <a:p>
            <a:r>
              <a:rPr lang="nl-NL" sz="2800" dirty="0">
                <a:latin typeface="+mj-lt"/>
              </a:rPr>
              <a:t>Vaste patronen kunnen verlaten</a:t>
            </a:r>
          </a:p>
          <a:p>
            <a:r>
              <a:rPr lang="nl-NL" sz="2800" dirty="0">
                <a:latin typeface="+mj-lt"/>
              </a:rPr>
              <a:t>Open kunnen staan voor nieuwe ervaringen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+mj-lt"/>
              </a:rPr>
              <a:t>Erectiestoornis</a:t>
            </a: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Penisring</a:t>
            </a:r>
          </a:p>
          <a:p>
            <a:r>
              <a:rPr lang="nl-NL" sz="2800" dirty="0">
                <a:latin typeface="+mj-lt"/>
              </a:rPr>
              <a:t>Vacuümpomp</a:t>
            </a:r>
          </a:p>
          <a:p>
            <a:r>
              <a:rPr lang="nl-NL" sz="2800" dirty="0">
                <a:latin typeface="+mj-lt"/>
              </a:rPr>
              <a:t>Erectiepillen: Viagra® / </a:t>
            </a:r>
            <a:r>
              <a:rPr lang="nl-NL" sz="2800" dirty="0" err="1">
                <a:latin typeface="+mj-lt"/>
              </a:rPr>
              <a:t>Cialis</a:t>
            </a:r>
            <a:r>
              <a:rPr lang="nl-NL" sz="2800" dirty="0">
                <a:latin typeface="+mj-lt"/>
              </a:rPr>
              <a:t>® / </a:t>
            </a:r>
          </a:p>
          <a:p>
            <a:pPr>
              <a:buNone/>
            </a:pPr>
            <a:r>
              <a:rPr lang="nl-NL" sz="2800" dirty="0">
                <a:latin typeface="+mj-lt"/>
              </a:rPr>
              <a:t>	</a:t>
            </a:r>
            <a:r>
              <a:rPr lang="nl-NL" sz="2800" dirty="0" err="1">
                <a:latin typeface="+mj-lt"/>
              </a:rPr>
              <a:t>Levitra</a:t>
            </a:r>
            <a:r>
              <a:rPr lang="nl-NL" sz="2800" dirty="0">
                <a:latin typeface="+mj-lt"/>
              </a:rPr>
              <a:t> ®</a:t>
            </a:r>
          </a:p>
          <a:p>
            <a:r>
              <a:rPr lang="nl-NL" sz="2800" dirty="0">
                <a:latin typeface="+mj-lt"/>
              </a:rPr>
              <a:t>Injecties in de penis: </a:t>
            </a:r>
            <a:r>
              <a:rPr lang="nl-NL" sz="2800" dirty="0" err="1">
                <a:latin typeface="+mj-lt"/>
              </a:rPr>
              <a:t>Androskat</a:t>
            </a:r>
            <a:r>
              <a:rPr lang="nl-NL" sz="2800" dirty="0">
                <a:latin typeface="+mj-lt"/>
              </a:rPr>
              <a:t>® / </a:t>
            </a:r>
            <a:r>
              <a:rPr lang="nl-NL" sz="2800" dirty="0" err="1">
                <a:latin typeface="+mj-lt"/>
              </a:rPr>
              <a:t>Alprostadil</a:t>
            </a:r>
            <a:r>
              <a:rPr lang="nl-NL" sz="2800" dirty="0">
                <a:latin typeface="+mj-lt"/>
              </a:rPr>
              <a:t>®</a:t>
            </a:r>
          </a:p>
          <a:p>
            <a:r>
              <a:rPr lang="nl-NL" sz="2800" dirty="0">
                <a:latin typeface="+mj-lt"/>
              </a:rPr>
              <a:t>Penis prothese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arts-seksuoloog NVVS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Geen beschermde titel</a:t>
            </a:r>
          </a:p>
          <a:p>
            <a:r>
              <a:rPr lang="nl-NL" sz="2800" dirty="0">
                <a:latin typeface="+mj-lt"/>
              </a:rPr>
              <a:t>Nederland Wetenschappelijke Vereniging voor Seksuologie</a:t>
            </a:r>
          </a:p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(Academische) Ziekenhuizen</a:t>
            </a:r>
          </a:p>
          <a:p>
            <a:r>
              <a:rPr lang="nl-NL" sz="2800" dirty="0">
                <a:latin typeface="+mj-lt"/>
              </a:rPr>
              <a:t>Onderwijs</a:t>
            </a:r>
          </a:p>
          <a:p>
            <a:r>
              <a:rPr lang="nl-NL" sz="2800" dirty="0">
                <a:latin typeface="+mj-lt"/>
              </a:rPr>
              <a:t>Eigen praktijk</a:t>
            </a:r>
          </a:p>
          <a:p>
            <a:pPr>
              <a:buNone/>
            </a:pPr>
            <a:endParaRPr lang="nl-NL" sz="28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latin typeface="+mj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12776"/>
            <a:ext cx="1296144" cy="114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2857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1457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05064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05064"/>
            <a:ext cx="1790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3800">
                <a:latin typeface="+mj-lt"/>
              </a:rPr>
              <a:t>Oraal: Werkingsmechanisme PDE-5 remmer</a:t>
            </a:r>
          </a:p>
        </p:txBody>
      </p:sp>
      <p:sp>
        <p:nvSpPr>
          <p:cNvPr id="16387" name="Arc 4"/>
          <p:cNvSpPr>
            <a:spLocks/>
          </p:cNvSpPr>
          <p:nvPr/>
        </p:nvSpPr>
        <p:spPr bwMode="auto">
          <a:xfrm>
            <a:off x="4664075" y="3824288"/>
            <a:ext cx="803275" cy="319087"/>
          </a:xfrm>
          <a:custGeom>
            <a:avLst/>
            <a:gdLst>
              <a:gd name="T0" fmla="*/ 0 w 21600"/>
              <a:gd name="T1" fmla="*/ 0 h 21600"/>
              <a:gd name="T2" fmla="*/ 1110925651 w 21600"/>
              <a:gd name="T3" fmla="*/ 69285669 h 21600"/>
              <a:gd name="T4" fmla="*/ 0 w 21600"/>
              <a:gd name="T5" fmla="*/ 6963376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887" y="0"/>
                  <a:pt x="21540" y="9604"/>
                  <a:pt x="21599" y="2149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87" y="0"/>
                  <a:pt x="21540" y="9604"/>
                  <a:pt x="21599" y="21492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388" name="Arc 5"/>
          <p:cNvSpPr>
            <a:spLocks/>
          </p:cNvSpPr>
          <p:nvPr/>
        </p:nvSpPr>
        <p:spPr bwMode="auto">
          <a:xfrm>
            <a:off x="1023938" y="3536950"/>
            <a:ext cx="700087" cy="862013"/>
          </a:xfrm>
          <a:custGeom>
            <a:avLst/>
            <a:gdLst>
              <a:gd name="T0" fmla="*/ 0 w 21600"/>
              <a:gd name="T1" fmla="*/ 0 h 21600"/>
              <a:gd name="T2" fmla="*/ 735441905 w 21600"/>
              <a:gd name="T3" fmla="*/ 1370341570 h 21600"/>
              <a:gd name="T4" fmla="*/ 0 w 21600"/>
              <a:gd name="T5" fmla="*/ 13728841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13" y="0"/>
                  <a:pt x="21577" y="9646"/>
                  <a:pt x="21599" y="2156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3" y="0"/>
                  <a:pt x="21577" y="9646"/>
                  <a:pt x="21599" y="2156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2286000"/>
            <a:ext cx="1973263" cy="1289050"/>
            <a:chOff x="1444" y="922"/>
            <a:chExt cx="1243" cy="812"/>
          </a:xfrm>
        </p:grpSpPr>
        <p:sp>
          <p:nvSpPr>
            <p:cNvPr id="16437" name="Freeform 7"/>
            <p:cNvSpPr>
              <a:spLocks/>
            </p:cNvSpPr>
            <p:nvPr/>
          </p:nvSpPr>
          <p:spPr bwMode="auto">
            <a:xfrm>
              <a:off x="1450" y="922"/>
              <a:ext cx="1237" cy="630"/>
            </a:xfrm>
            <a:custGeom>
              <a:avLst/>
              <a:gdLst>
                <a:gd name="T0" fmla="*/ 207 w 1237"/>
                <a:gd name="T1" fmla="*/ 132 h 630"/>
                <a:gd name="T2" fmla="*/ 247 w 1237"/>
                <a:gd name="T3" fmla="*/ 100 h 630"/>
                <a:gd name="T4" fmla="*/ 303 w 1237"/>
                <a:gd name="T5" fmla="*/ 82 h 630"/>
                <a:gd name="T6" fmla="*/ 383 w 1237"/>
                <a:gd name="T7" fmla="*/ 73 h 630"/>
                <a:gd name="T8" fmla="*/ 472 w 1237"/>
                <a:gd name="T9" fmla="*/ 83 h 630"/>
                <a:gd name="T10" fmla="*/ 522 w 1237"/>
                <a:gd name="T11" fmla="*/ 63 h 630"/>
                <a:gd name="T12" fmla="*/ 580 w 1237"/>
                <a:gd name="T13" fmla="*/ 23 h 630"/>
                <a:gd name="T14" fmla="*/ 675 w 1237"/>
                <a:gd name="T15" fmla="*/ 1 h 630"/>
                <a:gd name="T16" fmla="*/ 773 w 1237"/>
                <a:gd name="T17" fmla="*/ 5 h 630"/>
                <a:gd name="T18" fmla="*/ 863 w 1237"/>
                <a:gd name="T19" fmla="*/ 36 h 630"/>
                <a:gd name="T20" fmla="*/ 910 w 1237"/>
                <a:gd name="T21" fmla="*/ 74 h 630"/>
                <a:gd name="T22" fmla="*/ 950 w 1237"/>
                <a:gd name="T23" fmla="*/ 90 h 630"/>
                <a:gd name="T24" fmla="*/ 1029 w 1237"/>
                <a:gd name="T25" fmla="*/ 100 h 630"/>
                <a:gd name="T26" fmla="*/ 1080 w 1237"/>
                <a:gd name="T27" fmla="*/ 139 h 630"/>
                <a:gd name="T28" fmla="*/ 1088 w 1237"/>
                <a:gd name="T29" fmla="*/ 181 h 630"/>
                <a:gd name="T30" fmla="*/ 1135 w 1237"/>
                <a:gd name="T31" fmla="*/ 184 h 630"/>
                <a:gd name="T32" fmla="*/ 1181 w 1237"/>
                <a:gd name="T33" fmla="*/ 201 h 630"/>
                <a:gd name="T34" fmla="*/ 1206 w 1237"/>
                <a:gd name="T35" fmla="*/ 221 h 630"/>
                <a:gd name="T36" fmla="*/ 1227 w 1237"/>
                <a:gd name="T37" fmla="*/ 252 h 630"/>
                <a:gd name="T38" fmla="*/ 1225 w 1237"/>
                <a:gd name="T39" fmla="*/ 278 h 630"/>
                <a:gd name="T40" fmla="*/ 1227 w 1237"/>
                <a:gd name="T41" fmla="*/ 313 h 630"/>
                <a:gd name="T42" fmla="*/ 1235 w 1237"/>
                <a:gd name="T43" fmla="*/ 346 h 630"/>
                <a:gd name="T44" fmla="*/ 1224 w 1237"/>
                <a:gd name="T45" fmla="*/ 380 h 630"/>
                <a:gd name="T46" fmla="*/ 1228 w 1237"/>
                <a:gd name="T47" fmla="*/ 417 h 630"/>
                <a:gd name="T48" fmla="*/ 1236 w 1237"/>
                <a:gd name="T49" fmla="*/ 450 h 630"/>
                <a:gd name="T50" fmla="*/ 1222 w 1237"/>
                <a:gd name="T51" fmla="*/ 490 h 630"/>
                <a:gd name="T52" fmla="*/ 1185 w 1237"/>
                <a:gd name="T53" fmla="*/ 520 h 630"/>
                <a:gd name="T54" fmla="*/ 1108 w 1237"/>
                <a:gd name="T55" fmla="*/ 540 h 630"/>
                <a:gd name="T56" fmla="*/ 1050 w 1237"/>
                <a:gd name="T57" fmla="*/ 528 h 630"/>
                <a:gd name="T58" fmla="*/ 1018 w 1237"/>
                <a:gd name="T59" fmla="*/ 555 h 630"/>
                <a:gd name="T60" fmla="*/ 974 w 1237"/>
                <a:gd name="T61" fmla="*/ 573 h 630"/>
                <a:gd name="T62" fmla="*/ 913 w 1237"/>
                <a:gd name="T63" fmla="*/ 585 h 630"/>
                <a:gd name="T64" fmla="*/ 842 w 1237"/>
                <a:gd name="T65" fmla="*/ 577 h 630"/>
                <a:gd name="T66" fmla="*/ 793 w 1237"/>
                <a:gd name="T67" fmla="*/ 586 h 630"/>
                <a:gd name="T68" fmla="*/ 754 w 1237"/>
                <a:gd name="T69" fmla="*/ 608 h 630"/>
                <a:gd name="T70" fmla="*/ 700 w 1237"/>
                <a:gd name="T71" fmla="*/ 620 h 630"/>
                <a:gd name="T72" fmla="*/ 647 w 1237"/>
                <a:gd name="T73" fmla="*/ 616 h 630"/>
                <a:gd name="T74" fmla="*/ 597 w 1237"/>
                <a:gd name="T75" fmla="*/ 595 h 630"/>
                <a:gd name="T76" fmla="*/ 561 w 1237"/>
                <a:gd name="T77" fmla="*/ 616 h 630"/>
                <a:gd name="T78" fmla="*/ 507 w 1237"/>
                <a:gd name="T79" fmla="*/ 629 h 630"/>
                <a:gd name="T80" fmla="*/ 440 w 1237"/>
                <a:gd name="T81" fmla="*/ 621 h 630"/>
                <a:gd name="T82" fmla="*/ 390 w 1237"/>
                <a:gd name="T83" fmla="*/ 594 h 630"/>
                <a:gd name="T84" fmla="*/ 349 w 1237"/>
                <a:gd name="T85" fmla="*/ 583 h 630"/>
                <a:gd name="T86" fmla="*/ 285 w 1237"/>
                <a:gd name="T87" fmla="*/ 586 h 630"/>
                <a:gd name="T88" fmla="*/ 231 w 1237"/>
                <a:gd name="T89" fmla="*/ 567 h 630"/>
                <a:gd name="T90" fmla="*/ 196 w 1237"/>
                <a:gd name="T91" fmla="*/ 538 h 630"/>
                <a:gd name="T92" fmla="*/ 175 w 1237"/>
                <a:gd name="T93" fmla="*/ 524 h 630"/>
                <a:gd name="T94" fmla="*/ 115 w 1237"/>
                <a:gd name="T95" fmla="*/ 520 h 630"/>
                <a:gd name="T96" fmla="*/ 61 w 1237"/>
                <a:gd name="T97" fmla="*/ 492 h 630"/>
                <a:gd name="T98" fmla="*/ 31 w 1237"/>
                <a:gd name="T99" fmla="*/ 450 h 630"/>
                <a:gd name="T100" fmla="*/ 30 w 1237"/>
                <a:gd name="T101" fmla="*/ 400 h 630"/>
                <a:gd name="T102" fmla="*/ 17 w 1237"/>
                <a:gd name="T103" fmla="*/ 353 h 630"/>
                <a:gd name="T104" fmla="*/ 0 w 1237"/>
                <a:gd name="T105" fmla="*/ 307 h 630"/>
                <a:gd name="T106" fmla="*/ 8 w 1237"/>
                <a:gd name="T107" fmla="*/ 256 h 630"/>
                <a:gd name="T108" fmla="*/ 47 w 1237"/>
                <a:gd name="T109" fmla="*/ 215 h 630"/>
                <a:gd name="T110" fmla="*/ 103 w 1237"/>
                <a:gd name="T111" fmla="*/ 184 h 630"/>
                <a:gd name="T112" fmla="*/ 179 w 1237"/>
                <a:gd name="T113" fmla="*/ 167 h 630"/>
                <a:gd name="T114" fmla="*/ 197 w 1237"/>
                <a:gd name="T115" fmla="*/ 149 h 6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7"/>
                <a:gd name="T175" fmla="*/ 0 h 630"/>
                <a:gd name="T176" fmla="*/ 1237 w 1237"/>
                <a:gd name="T177" fmla="*/ 630 h 6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7" h="630">
                  <a:moveTo>
                    <a:pt x="197" y="149"/>
                  </a:moveTo>
                  <a:lnTo>
                    <a:pt x="207" y="132"/>
                  </a:lnTo>
                  <a:lnTo>
                    <a:pt x="223" y="114"/>
                  </a:lnTo>
                  <a:lnTo>
                    <a:pt x="247" y="100"/>
                  </a:lnTo>
                  <a:lnTo>
                    <a:pt x="277" y="88"/>
                  </a:lnTo>
                  <a:lnTo>
                    <a:pt x="303" y="82"/>
                  </a:lnTo>
                  <a:lnTo>
                    <a:pt x="335" y="76"/>
                  </a:lnTo>
                  <a:lnTo>
                    <a:pt x="383" y="73"/>
                  </a:lnTo>
                  <a:lnTo>
                    <a:pt x="429" y="76"/>
                  </a:lnTo>
                  <a:lnTo>
                    <a:pt x="472" y="83"/>
                  </a:lnTo>
                  <a:lnTo>
                    <a:pt x="504" y="92"/>
                  </a:lnTo>
                  <a:lnTo>
                    <a:pt x="522" y="63"/>
                  </a:lnTo>
                  <a:lnTo>
                    <a:pt x="547" y="41"/>
                  </a:lnTo>
                  <a:lnTo>
                    <a:pt x="580" y="23"/>
                  </a:lnTo>
                  <a:lnTo>
                    <a:pt x="622" y="10"/>
                  </a:lnTo>
                  <a:lnTo>
                    <a:pt x="675" y="1"/>
                  </a:lnTo>
                  <a:lnTo>
                    <a:pt x="726" y="0"/>
                  </a:lnTo>
                  <a:lnTo>
                    <a:pt x="773" y="5"/>
                  </a:lnTo>
                  <a:lnTo>
                    <a:pt x="824" y="16"/>
                  </a:lnTo>
                  <a:lnTo>
                    <a:pt x="863" y="36"/>
                  </a:lnTo>
                  <a:lnTo>
                    <a:pt x="891" y="55"/>
                  </a:lnTo>
                  <a:lnTo>
                    <a:pt x="910" y="74"/>
                  </a:lnTo>
                  <a:lnTo>
                    <a:pt x="913" y="98"/>
                  </a:lnTo>
                  <a:lnTo>
                    <a:pt x="950" y="90"/>
                  </a:lnTo>
                  <a:lnTo>
                    <a:pt x="993" y="93"/>
                  </a:lnTo>
                  <a:lnTo>
                    <a:pt x="1029" y="100"/>
                  </a:lnTo>
                  <a:lnTo>
                    <a:pt x="1058" y="117"/>
                  </a:lnTo>
                  <a:lnTo>
                    <a:pt x="1080" y="139"/>
                  </a:lnTo>
                  <a:lnTo>
                    <a:pt x="1089" y="163"/>
                  </a:lnTo>
                  <a:lnTo>
                    <a:pt x="1088" y="181"/>
                  </a:lnTo>
                  <a:lnTo>
                    <a:pt x="1108" y="179"/>
                  </a:lnTo>
                  <a:lnTo>
                    <a:pt x="1135" y="184"/>
                  </a:lnTo>
                  <a:lnTo>
                    <a:pt x="1160" y="192"/>
                  </a:lnTo>
                  <a:lnTo>
                    <a:pt x="1181" y="201"/>
                  </a:lnTo>
                  <a:lnTo>
                    <a:pt x="1194" y="210"/>
                  </a:lnTo>
                  <a:lnTo>
                    <a:pt x="1206" y="221"/>
                  </a:lnTo>
                  <a:lnTo>
                    <a:pt x="1220" y="235"/>
                  </a:lnTo>
                  <a:lnTo>
                    <a:pt x="1227" y="252"/>
                  </a:lnTo>
                  <a:lnTo>
                    <a:pt x="1228" y="264"/>
                  </a:lnTo>
                  <a:lnTo>
                    <a:pt x="1225" y="278"/>
                  </a:lnTo>
                  <a:lnTo>
                    <a:pt x="1216" y="295"/>
                  </a:lnTo>
                  <a:lnTo>
                    <a:pt x="1227" y="313"/>
                  </a:lnTo>
                  <a:lnTo>
                    <a:pt x="1233" y="328"/>
                  </a:lnTo>
                  <a:lnTo>
                    <a:pt x="1235" y="346"/>
                  </a:lnTo>
                  <a:lnTo>
                    <a:pt x="1228" y="367"/>
                  </a:lnTo>
                  <a:lnTo>
                    <a:pt x="1224" y="380"/>
                  </a:lnTo>
                  <a:lnTo>
                    <a:pt x="1210" y="395"/>
                  </a:lnTo>
                  <a:lnTo>
                    <a:pt x="1228" y="417"/>
                  </a:lnTo>
                  <a:lnTo>
                    <a:pt x="1235" y="430"/>
                  </a:lnTo>
                  <a:lnTo>
                    <a:pt x="1236" y="450"/>
                  </a:lnTo>
                  <a:lnTo>
                    <a:pt x="1233" y="468"/>
                  </a:lnTo>
                  <a:lnTo>
                    <a:pt x="1222" y="490"/>
                  </a:lnTo>
                  <a:lnTo>
                    <a:pt x="1206" y="506"/>
                  </a:lnTo>
                  <a:lnTo>
                    <a:pt x="1185" y="520"/>
                  </a:lnTo>
                  <a:lnTo>
                    <a:pt x="1148" y="535"/>
                  </a:lnTo>
                  <a:lnTo>
                    <a:pt x="1108" y="540"/>
                  </a:lnTo>
                  <a:lnTo>
                    <a:pt x="1074" y="536"/>
                  </a:lnTo>
                  <a:lnTo>
                    <a:pt x="1050" y="528"/>
                  </a:lnTo>
                  <a:lnTo>
                    <a:pt x="1035" y="543"/>
                  </a:lnTo>
                  <a:lnTo>
                    <a:pt x="1018" y="555"/>
                  </a:lnTo>
                  <a:lnTo>
                    <a:pt x="1002" y="563"/>
                  </a:lnTo>
                  <a:lnTo>
                    <a:pt x="974" y="573"/>
                  </a:lnTo>
                  <a:lnTo>
                    <a:pt x="950" y="580"/>
                  </a:lnTo>
                  <a:lnTo>
                    <a:pt x="913" y="585"/>
                  </a:lnTo>
                  <a:lnTo>
                    <a:pt x="878" y="584"/>
                  </a:lnTo>
                  <a:lnTo>
                    <a:pt x="842" y="577"/>
                  </a:lnTo>
                  <a:lnTo>
                    <a:pt x="812" y="565"/>
                  </a:lnTo>
                  <a:lnTo>
                    <a:pt x="793" y="586"/>
                  </a:lnTo>
                  <a:lnTo>
                    <a:pt x="776" y="598"/>
                  </a:lnTo>
                  <a:lnTo>
                    <a:pt x="754" y="608"/>
                  </a:lnTo>
                  <a:lnTo>
                    <a:pt x="729" y="616"/>
                  </a:lnTo>
                  <a:lnTo>
                    <a:pt x="700" y="620"/>
                  </a:lnTo>
                  <a:lnTo>
                    <a:pt x="672" y="620"/>
                  </a:lnTo>
                  <a:lnTo>
                    <a:pt x="647" y="616"/>
                  </a:lnTo>
                  <a:lnTo>
                    <a:pt x="615" y="605"/>
                  </a:lnTo>
                  <a:lnTo>
                    <a:pt x="597" y="595"/>
                  </a:lnTo>
                  <a:lnTo>
                    <a:pt x="580" y="608"/>
                  </a:lnTo>
                  <a:lnTo>
                    <a:pt x="561" y="616"/>
                  </a:lnTo>
                  <a:lnTo>
                    <a:pt x="539" y="623"/>
                  </a:lnTo>
                  <a:lnTo>
                    <a:pt x="507" y="629"/>
                  </a:lnTo>
                  <a:lnTo>
                    <a:pt x="474" y="627"/>
                  </a:lnTo>
                  <a:lnTo>
                    <a:pt x="440" y="621"/>
                  </a:lnTo>
                  <a:lnTo>
                    <a:pt x="415" y="611"/>
                  </a:lnTo>
                  <a:lnTo>
                    <a:pt x="390" y="594"/>
                  </a:lnTo>
                  <a:lnTo>
                    <a:pt x="376" y="577"/>
                  </a:lnTo>
                  <a:lnTo>
                    <a:pt x="349" y="583"/>
                  </a:lnTo>
                  <a:lnTo>
                    <a:pt x="320" y="587"/>
                  </a:lnTo>
                  <a:lnTo>
                    <a:pt x="285" y="586"/>
                  </a:lnTo>
                  <a:lnTo>
                    <a:pt x="254" y="578"/>
                  </a:lnTo>
                  <a:lnTo>
                    <a:pt x="231" y="567"/>
                  </a:lnTo>
                  <a:lnTo>
                    <a:pt x="212" y="555"/>
                  </a:lnTo>
                  <a:lnTo>
                    <a:pt x="196" y="538"/>
                  </a:lnTo>
                  <a:lnTo>
                    <a:pt x="192" y="520"/>
                  </a:lnTo>
                  <a:lnTo>
                    <a:pt x="175" y="524"/>
                  </a:lnTo>
                  <a:lnTo>
                    <a:pt x="147" y="525"/>
                  </a:lnTo>
                  <a:lnTo>
                    <a:pt x="115" y="520"/>
                  </a:lnTo>
                  <a:lnTo>
                    <a:pt x="83" y="508"/>
                  </a:lnTo>
                  <a:lnTo>
                    <a:pt x="61" y="492"/>
                  </a:lnTo>
                  <a:lnTo>
                    <a:pt x="43" y="471"/>
                  </a:lnTo>
                  <a:lnTo>
                    <a:pt x="31" y="450"/>
                  </a:lnTo>
                  <a:lnTo>
                    <a:pt x="28" y="420"/>
                  </a:lnTo>
                  <a:lnTo>
                    <a:pt x="30" y="400"/>
                  </a:lnTo>
                  <a:lnTo>
                    <a:pt x="39" y="370"/>
                  </a:lnTo>
                  <a:lnTo>
                    <a:pt x="17" y="353"/>
                  </a:lnTo>
                  <a:lnTo>
                    <a:pt x="6" y="331"/>
                  </a:lnTo>
                  <a:lnTo>
                    <a:pt x="0" y="307"/>
                  </a:lnTo>
                  <a:lnTo>
                    <a:pt x="0" y="282"/>
                  </a:lnTo>
                  <a:lnTo>
                    <a:pt x="8" y="256"/>
                  </a:lnTo>
                  <a:lnTo>
                    <a:pt x="22" y="236"/>
                  </a:lnTo>
                  <a:lnTo>
                    <a:pt x="47" y="215"/>
                  </a:lnTo>
                  <a:lnTo>
                    <a:pt x="72" y="199"/>
                  </a:lnTo>
                  <a:lnTo>
                    <a:pt x="103" y="184"/>
                  </a:lnTo>
                  <a:lnTo>
                    <a:pt x="142" y="173"/>
                  </a:lnTo>
                  <a:lnTo>
                    <a:pt x="179" y="167"/>
                  </a:lnTo>
                  <a:lnTo>
                    <a:pt x="196" y="165"/>
                  </a:lnTo>
                  <a:lnTo>
                    <a:pt x="197" y="14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38" name="Oval 8"/>
            <p:cNvSpPr>
              <a:spLocks noChangeArrowheads="1"/>
            </p:cNvSpPr>
            <p:nvPr/>
          </p:nvSpPr>
          <p:spPr bwMode="auto">
            <a:xfrm>
              <a:off x="1548" y="1512"/>
              <a:ext cx="176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/>
            </a:p>
          </p:txBody>
        </p:sp>
        <p:sp>
          <p:nvSpPr>
            <p:cNvPr id="16439" name="Oval 9"/>
            <p:cNvSpPr>
              <a:spLocks noChangeArrowheads="1"/>
            </p:cNvSpPr>
            <p:nvPr/>
          </p:nvSpPr>
          <p:spPr bwMode="auto">
            <a:xfrm>
              <a:off x="1466" y="1623"/>
              <a:ext cx="134" cy="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/>
            </a:p>
          </p:txBody>
        </p:sp>
        <p:sp>
          <p:nvSpPr>
            <p:cNvPr id="16440" name="Oval 10"/>
            <p:cNvSpPr>
              <a:spLocks noChangeArrowheads="1"/>
            </p:cNvSpPr>
            <p:nvPr/>
          </p:nvSpPr>
          <p:spPr bwMode="auto">
            <a:xfrm>
              <a:off x="1444" y="1695"/>
              <a:ext cx="74" cy="3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/>
            </a:p>
          </p:txBody>
        </p:sp>
      </p:grp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373188" y="2492375"/>
            <a:ext cx="1455528" cy="7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788" tIns="39688" rIns="77788" bIns="39688">
            <a:spAutoFit/>
          </a:bodyPr>
          <a:lstStyle/>
          <a:p>
            <a:pPr defTabSz="661988" eaLnBrk="0" hangingPunct="0">
              <a:lnSpc>
                <a:spcPct val="90000"/>
              </a:lnSpc>
              <a:defRPr/>
            </a:pPr>
            <a:r>
              <a:rPr lang="nl-NL" sz="2400" b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seksuele</a:t>
            </a:r>
          </a:p>
          <a:p>
            <a:pPr defTabSz="661988" eaLnBrk="0" hangingPunct="0">
              <a:lnSpc>
                <a:spcPct val="90000"/>
              </a:lnSpc>
              <a:defRPr/>
            </a:pPr>
            <a:r>
              <a:rPr lang="nl-NL" sz="2400" b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stimulatie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2416175" y="3514725"/>
            <a:ext cx="4633913" cy="1619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4646613" y="4070350"/>
            <a:ext cx="1617662" cy="981075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3278188" y="3560763"/>
            <a:ext cx="1519237" cy="554037"/>
          </a:xfrm>
          <a:prstGeom prst="ellipse">
            <a:avLst/>
          </a:prstGeom>
          <a:solidFill>
            <a:srgbClr val="FDE3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3421063" y="3576638"/>
            <a:ext cx="1243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 eaLnBrk="0" hangingPunct="0"/>
            <a:r>
              <a:rPr lang="nl-NL" sz="1400" b="1">
                <a:solidFill>
                  <a:schemeClr val="accent2"/>
                </a:solidFill>
                <a:latin typeface="Times New Roman" pitchFamily="18" charset="0"/>
              </a:rPr>
              <a:t>guanylate</a:t>
            </a:r>
          </a:p>
          <a:p>
            <a:pPr algn="ctr" defTabSz="661988" eaLnBrk="0" hangingPunct="0"/>
            <a:r>
              <a:rPr lang="nl-NL" sz="1400" b="1">
                <a:solidFill>
                  <a:schemeClr val="accent2"/>
                </a:solidFill>
                <a:latin typeface="Times New Roman" pitchFamily="18" charset="0"/>
              </a:rPr>
              <a:t>cyclase</a:t>
            </a: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2306638" y="4200525"/>
            <a:ext cx="9429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 eaLnBrk="0" hangingPunct="0">
              <a:defRPr/>
            </a:pPr>
            <a:r>
              <a:rPr lang="nl-NL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GTP</a:t>
            </a:r>
            <a:endParaRPr lang="nl-NL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4935538" y="4332288"/>
            <a:ext cx="11779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 eaLnBrk="0" hangingPunct="0">
              <a:defRPr/>
            </a:pPr>
            <a:r>
              <a:rPr lang="nl-NL" sz="2400" b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cGMP</a:t>
            </a:r>
            <a:endParaRPr lang="nl-NL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397" name="Arc 18"/>
          <p:cNvSpPr>
            <a:spLocks/>
          </p:cNvSpPr>
          <p:nvPr/>
        </p:nvSpPr>
        <p:spPr bwMode="auto">
          <a:xfrm>
            <a:off x="4495800" y="4887913"/>
            <a:ext cx="1154113" cy="1568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3700463" y="6257925"/>
            <a:ext cx="1006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 eaLnBrk="0" hangingPunct="0">
              <a:defRPr/>
            </a:pPr>
            <a:r>
              <a:rPr lang="nl-NL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GMP</a:t>
            </a:r>
            <a:endParaRPr lang="nl-NL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399" name="AutoShape 20"/>
          <p:cNvSpPr>
            <a:spLocks noChangeArrowheads="1"/>
          </p:cNvSpPr>
          <p:nvPr/>
        </p:nvSpPr>
        <p:spPr bwMode="auto">
          <a:xfrm>
            <a:off x="6450013" y="4332288"/>
            <a:ext cx="904875" cy="409575"/>
          </a:xfrm>
          <a:prstGeom prst="rightArrow">
            <a:avLst>
              <a:gd name="adj1" fmla="val 50000"/>
              <a:gd name="adj2" fmla="val 110475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7394575" y="4343400"/>
            <a:ext cx="17478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defTabSz="661988" eaLnBrk="0" hangingPunct="0"/>
            <a:r>
              <a:rPr lang="nl-NL" sz="2000" b="1">
                <a:latin typeface="Times New Roman" pitchFamily="18" charset="0"/>
              </a:rPr>
              <a:t>gladde</a:t>
            </a:r>
          </a:p>
          <a:p>
            <a:pPr defTabSz="661988" eaLnBrk="0" hangingPunct="0"/>
            <a:r>
              <a:rPr lang="nl-NL" sz="2000" b="1">
                <a:latin typeface="Times New Roman" pitchFamily="18" charset="0"/>
              </a:rPr>
              <a:t>spiercel</a:t>
            </a:r>
          </a:p>
          <a:p>
            <a:pPr defTabSz="661988" eaLnBrk="0" hangingPunct="0"/>
            <a:r>
              <a:rPr lang="nl-NL" sz="2000" b="1">
                <a:latin typeface="Times New Roman" pitchFamily="18" charset="0"/>
              </a:rPr>
              <a:t>relaxatie</a:t>
            </a:r>
            <a:endParaRPr lang="nl-NL" sz="20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defTabSz="661988" eaLnBrk="0" hangingPunct="0"/>
            <a:r>
              <a:rPr lang="nl-NL" sz="2000" b="1">
                <a:solidFill>
                  <a:schemeClr val="bg1"/>
                </a:solidFill>
                <a:latin typeface="Times New Roman" pitchFamily="18" charset="0"/>
              </a:rPr>
              <a:t>relaxatie</a:t>
            </a:r>
          </a:p>
        </p:txBody>
      </p:sp>
      <p:sp>
        <p:nvSpPr>
          <p:cNvPr id="16401" name="AutoShape 22"/>
          <p:cNvSpPr>
            <a:spLocks noChangeArrowheads="1"/>
          </p:cNvSpPr>
          <p:nvPr/>
        </p:nvSpPr>
        <p:spPr bwMode="auto">
          <a:xfrm rot="2400000">
            <a:off x="2820988" y="3028950"/>
            <a:ext cx="1022350" cy="519113"/>
          </a:xfrm>
          <a:prstGeom prst="rightArrow">
            <a:avLst>
              <a:gd name="adj1" fmla="val 50000"/>
              <a:gd name="adj2" fmla="val 98480"/>
            </a:avLst>
          </a:prstGeom>
          <a:solidFill>
            <a:srgbClr val="FCFE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 rot="2580000">
            <a:off x="3051175" y="3074988"/>
            <a:ext cx="498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788" tIns="39688" rIns="77788" bIns="39688">
            <a:spAutoFit/>
          </a:bodyPr>
          <a:lstStyle/>
          <a:p>
            <a:pPr defTabSz="661988" eaLnBrk="0" hangingPunct="0">
              <a:defRPr/>
            </a:pPr>
            <a:r>
              <a:rPr lang="nl-NL" b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NO</a:t>
            </a:r>
            <a:endParaRPr lang="nl-NL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white">
          <a:xfrm>
            <a:off x="5510213" y="3429000"/>
            <a:ext cx="12366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 eaLnBrk="0" hangingPunct="0">
              <a:defRPr/>
            </a:pPr>
            <a:r>
              <a:rPr lang="nl-NL" sz="1400" b="1">
                <a:solidFill>
                  <a:schemeClr val="bg1"/>
                </a:solidFill>
                <a:latin typeface="Times New Roman" pitchFamily="18" charset="0"/>
                <a:cs typeface="+mn-cs"/>
              </a:rPr>
              <a:t>cel membraan</a:t>
            </a:r>
            <a:endParaRPr lang="nl-NL" sz="1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404" name="AutoShape 25"/>
          <p:cNvSpPr>
            <a:spLocks noChangeArrowheads="1"/>
          </p:cNvSpPr>
          <p:nvPr/>
        </p:nvSpPr>
        <p:spPr bwMode="auto">
          <a:xfrm>
            <a:off x="7667625" y="3795713"/>
            <a:ext cx="400050" cy="422275"/>
          </a:xfrm>
          <a:prstGeom prst="upArrow">
            <a:avLst>
              <a:gd name="adj1" fmla="val 50000"/>
              <a:gd name="adj2" fmla="val 52773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6405" name="Rectangle 26"/>
          <p:cNvSpPr>
            <a:spLocks noChangeArrowheads="1"/>
          </p:cNvSpPr>
          <p:nvPr/>
        </p:nvSpPr>
        <p:spPr bwMode="auto">
          <a:xfrm>
            <a:off x="7354888" y="3121025"/>
            <a:ext cx="139858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788" tIns="39688" rIns="77788" bIns="39688">
            <a:spAutoFit/>
          </a:bodyPr>
          <a:lstStyle/>
          <a:p>
            <a:pPr defTabSz="661988" eaLnBrk="0" hangingPunct="0"/>
            <a:r>
              <a:rPr lang="nl-NL" sz="3200" b="1">
                <a:latin typeface="Times New Roman" pitchFamily="18" charset="0"/>
              </a:rPr>
              <a:t>Erectie</a:t>
            </a:r>
            <a:endParaRPr lang="nl-NL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3960813" y="2276872"/>
            <a:ext cx="2817812" cy="9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7788" tIns="39688" rIns="77788" bIns="39688">
            <a:spAutoFit/>
          </a:bodyPr>
          <a:lstStyle/>
          <a:p>
            <a:pPr defTabSz="661988" eaLnBrk="0" hangingPunct="0">
              <a:defRPr/>
            </a:pPr>
            <a:r>
              <a:rPr lang="nl-NL" sz="2800" b="1" dirty="0">
                <a:latin typeface="Times New Roman" pitchFamily="18" charset="0"/>
                <a:cs typeface="+mn-cs"/>
              </a:rPr>
              <a:t>corpus </a:t>
            </a:r>
            <a:r>
              <a:rPr lang="nl-NL" sz="2800" b="1" dirty="0" err="1">
                <a:latin typeface="Times New Roman" pitchFamily="18" charset="0"/>
                <a:cs typeface="+mn-cs"/>
              </a:rPr>
              <a:t>cavernosum</a:t>
            </a:r>
            <a:endParaRPr 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407" name="Freeform 28"/>
          <p:cNvSpPr>
            <a:spLocks/>
          </p:cNvSpPr>
          <p:nvPr/>
        </p:nvSpPr>
        <p:spPr bwMode="auto">
          <a:xfrm>
            <a:off x="138113" y="3802063"/>
            <a:ext cx="1341437" cy="2790825"/>
          </a:xfrm>
          <a:custGeom>
            <a:avLst/>
            <a:gdLst>
              <a:gd name="T0" fmla="*/ 607356659 w 845"/>
              <a:gd name="T1" fmla="*/ 239415670 h 1758"/>
              <a:gd name="T2" fmla="*/ 294857392 w 845"/>
              <a:gd name="T3" fmla="*/ 418346020 h 1758"/>
              <a:gd name="T4" fmla="*/ 234373682 w 845"/>
              <a:gd name="T5" fmla="*/ 725804997 h 1758"/>
              <a:gd name="T6" fmla="*/ 151209325 w 845"/>
              <a:gd name="T7" fmla="*/ 1139110705 h 1758"/>
              <a:gd name="T8" fmla="*/ 45362795 w 845"/>
              <a:gd name="T9" fmla="*/ 1532254971 h 1758"/>
              <a:gd name="T10" fmla="*/ 30241867 w 845"/>
              <a:gd name="T11" fmla="*/ 2079129916 h 1758"/>
              <a:gd name="T12" fmla="*/ 163809304 w 845"/>
              <a:gd name="T13" fmla="*/ 2147483647 h 1758"/>
              <a:gd name="T14" fmla="*/ 262096176 w 845"/>
              <a:gd name="T15" fmla="*/ 2147483647 h 1758"/>
              <a:gd name="T16" fmla="*/ 158768995 w 845"/>
              <a:gd name="T17" fmla="*/ 2147483647 h 1758"/>
              <a:gd name="T18" fmla="*/ 277217103 w 845"/>
              <a:gd name="T19" fmla="*/ 2147483647 h 1758"/>
              <a:gd name="T20" fmla="*/ 246975248 w 845"/>
              <a:gd name="T21" fmla="*/ 2147483647 h 1758"/>
              <a:gd name="T22" fmla="*/ 204131777 w 845"/>
              <a:gd name="T23" fmla="*/ 1839714345 h 1758"/>
              <a:gd name="T24" fmla="*/ 378023287 w 845"/>
              <a:gd name="T25" fmla="*/ 1441529371 h 1758"/>
              <a:gd name="T26" fmla="*/ 433466787 w 845"/>
              <a:gd name="T27" fmla="*/ 1159271950 h 1758"/>
              <a:gd name="T28" fmla="*/ 541832640 w 845"/>
              <a:gd name="T29" fmla="*/ 1154231639 h 1758"/>
              <a:gd name="T30" fmla="*/ 589716371 w 845"/>
              <a:gd name="T31" fmla="*/ 1549896854 h 1758"/>
              <a:gd name="T32" fmla="*/ 521671403 w 845"/>
              <a:gd name="T33" fmla="*/ 1869956212 h 1758"/>
              <a:gd name="T34" fmla="*/ 551913258 w 845"/>
              <a:gd name="T35" fmla="*/ 2147483647 h 1758"/>
              <a:gd name="T36" fmla="*/ 677920987 w 845"/>
              <a:gd name="T37" fmla="*/ 2147483647 h 1758"/>
              <a:gd name="T38" fmla="*/ 617437277 w 845"/>
              <a:gd name="T39" fmla="*/ 2147483647 h 1758"/>
              <a:gd name="T40" fmla="*/ 751006264 w 845"/>
              <a:gd name="T41" fmla="*/ 2147483647 h 1758"/>
              <a:gd name="T42" fmla="*/ 677920987 w 845"/>
              <a:gd name="T43" fmla="*/ 2147483647 h 1758"/>
              <a:gd name="T44" fmla="*/ 829130262 w 845"/>
              <a:gd name="T45" fmla="*/ 2147483647 h 1758"/>
              <a:gd name="T46" fmla="*/ 995460663 w 845"/>
              <a:gd name="T47" fmla="*/ 2147483647 h 1758"/>
              <a:gd name="T48" fmla="*/ 927417283 w 845"/>
              <a:gd name="T49" fmla="*/ 2147483647 h 1758"/>
              <a:gd name="T50" fmla="*/ 990420354 w 845"/>
              <a:gd name="T51" fmla="*/ 2147483647 h 1758"/>
              <a:gd name="T52" fmla="*/ 1020662209 w 845"/>
              <a:gd name="T53" fmla="*/ 2147483647 h 1758"/>
              <a:gd name="T54" fmla="*/ 1033263776 w 845"/>
              <a:gd name="T55" fmla="*/ 2147483647 h 1758"/>
              <a:gd name="T56" fmla="*/ 1103828104 w 845"/>
              <a:gd name="T57" fmla="*/ 2147483647 h 1758"/>
              <a:gd name="T58" fmla="*/ 1103828104 w 845"/>
              <a:gd name="T59" fmla="*/ 2147483647 h 1758"/>
              <a:gd name="T60" fmla="*/ 1144150577 w 845"/>
              <a:gd name="T61" fmla="*/ 2147483647 h 1758"/>
              <a:gd name="T62" fmla="*/ 1207153648 w 845"/>
              <a:gd name="T63" fmla="*/ 2147483647 h 1758"/>
              <a:gd name="T64" fmla="*/ 1134069959 w 845"/>
              <a:gd name="T65" fmla="*/ 2147483647 h 1758"/>
              <a:gd name="T66" fmla="*/ 1234876142 w 845"/>
              <a:gd name="T67" fmla="*/ 2147483647 h 1758"/>
              <a:gd name="T68" fmla="*/ 1476810982 w 845"/>
              <a:gd name="T69" fmla="*/ 2147483647 h 1758"/>
              <a:gd name="T70" fmla="*/ 1386085417 w 845"/>
              <a:gd name="T71" fmla="*/ 2147483647 h 1758"/>
              <a:gd name="T72" fmla="*/ 1461690055 w 845"/>
              <a:gd name="T73" fmla="*/ 2147483647 h 1758"/>
              <a:gd name="T74" fmla="*/ 1461690055 w 845"/>
              <a:gd name="T75" fmla="*/ 2147483647 h 1758"/>
              <a:gd name="T76" fmla="*/ 1527214074 w 845"/>
              <a:gd name="T77" fmla="*/ 2147483647 h 1758"/>
              <a:gd name="T78" fmla="*/ 1622979948 w 845"/>
              <a:gd name="T79" fmla="*/ 2018646183 h 1758"/>
              <a:gd name="T80" fmla="*/ 1542335001 w 845"/>
              <a:gd name="T81" fmla="*/ 1638101504 h 1758"/>
              <a:gd name="T82" fmla="*/ 1502012528 w 845"/>
              <a:gd name="T83" fmla="*/ 1401206883 h 1758"/>
              <a:gd name="T84" fmla="*/ 1585176836 w 845"/>
              <a:gd name="T85" fmla="*/ 1154231639 h 1758"/>
              <a:gd name="T86" fmla="*/ 1650700855 w 845"/>
              <a:gd name="T87" fmla="*/ 1035785122 h 1758"/>
              <a:gd name="T88" fmla="*/ 1718746219 w 845"/>
              <a:gd name="T89" fmla="*/ 1207154112 h 1758"/>
              <a:gd name="T90" fmla="*/ 1754028383 w 845"/>
              <a:gd name="T91" fmla="*/ 1464211565 h 1758"/>
              <a:gd name="T92" fmla="*/ 1910277967 w 845"/>
              <a:gd name="T93" fmla="*/ 1801912806 h 1758"/>
              <a:gd name="T94" fmla="*/ 1887595782 w 845"/>
              <a:gd name="T95" fmla="*/ 2134573338 h 1758"/>
              <a:gd name="T96" fmla="*/ 1824592711 w 845"/>
              <a:gd name="T97" fmla="*/ 2147483647 h 1758"/>
              <a:gd name="T98" fmla="*/ 1920358586 w 845"/>
              <a:gd name="T99" fmla="*/ 2147483647 h 1758"/>
              <a:gd name="T100" fmla="*/ 1874995803 w 845"/>
              <a:gd name="T101" fmla="*/ 2147483647 h 1758"/>
              <a:gd name="T102" fmla="*/ 1872474855 w 845"/>
              <a:gd name="T103" fmla="*/ 2147483647 h 1758"/>
              <a:gd name="T104" fmla="*/ 2121970952 w 845"/>
              <a:gd name="T105" fmla="*/ 2147483647 h 1758"/>
              <a:gd name="T106" fmla="*/ 2101809716 w 845"/>
              <a:gd name="T107" fmla="*/ 1822074050 h 1758"/>
              <a:gd name="T108" fmla="*/ 2048885676 w 845"/>
              <a:gd name="T109" fmla="*/ 1345763461 h 1758"/>
              <a:gd name="T110" fmla="*/ 1975801986 w 845"/>
              <a:gd name="T111" fmla="*/ 1139110705 h 1758"/>
              <a:gd name="T112" fmla="*/ 1948079492 w 845"/>
              <a:gd name="T113" fmla="*/ 879535478 h 1758"/>
              <a:gd name="T114" fmla="*/ 1895157040 w 845"/>
              <a:gd name="T115" fmla="*/ 637598759 h 1758"/>
              <a:gd name="T116" fmla="*/ 1849794257 w 845"/>
              <a:gd name="T117" fmla="*/ 435987902 h 1758"/>
              <a:gd name="T118" fmla="*/ 1663302421 w 845"/>
              <a:gd name="T119" fmla="*/ 292338143 h 1758"/>
              <a:gd name="T120" fmla="*/ 1275198616 w 845"/>
              <a:gd name="T121" fmla="*/ 156249694 h 17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45"/>
              <a:gd name="T184" fmla="*/ 0 h 1758"/>
              <a:gd name="T185" fmla="*/ 845 w 845"/>
              <a:gd name="T186" fmla="*/ 1758 h 17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45" h="1758">
                <a:moveTo>
                  <a:pt x="345" y="5"/>
                </a:moveTo>
                <a:lnTo>
                  <a:pt x="348" y="31"/>
                </a:lnTo>
                <a:lnTo>
                  <a:pt x="346" y="50"/>
                </a:lnTo>
                <a:lnTo>
                  <a:pt x="340" y="62"/>
                </a:lnTo>
                <a:lnTo>
                  <a:pt x="323" y="68"/>
                </a:lnTo>
                <a:lnTo>
                  <a:pt x="308" y="70"/>
                </a:lnTo>
                <a:lnTo>
                  <a:pt x="287" y="77"/>
                </a:lnTo>
                <a:lnTo>
                  <a:pt x="265" y="83"/>
                </a:lnTo>
                <a:lnTo>
                  <a:pt x="241" y="95"/>
                </a:lnTo>
                <a:lnTo>
                  <a:pt x="221" y="102"/>
                </a:lnTo>
                <a:lnTo>
                  <a:pt x="207" y="109"/>
                </a:lnTo>
                <a:lnTo>
                  <a:pt x="186" y="116"/>
                </a:lnTo>
                <a:lnTo>
                  <a:pt x="167" y="121"/>
                </a:lnTo>
                <a:lnTo>
                  <a:pt x="158" y="127"/>
                </a:lnTo>
                <a:lnTo>
                  <a:pt x="144" y="134"/>
                </a:lnTo>
                <a:lnTo>
                  <a:pt x="136" y="147"/>
                </a:lnTo>
                <a:lnTo>
                  <a:pt x="128" y="156"/>
                </a:lnTo>
                <a:lnTo>
                  <a:pt x="117" y="166"/>
                </a:lnTo>
                <a:lnTo>
                  <a:pt x="110" y="174"/>
                </a:lnTo>
                <a:lnTo>
                  <a:pt x="106" y="184"/>
                </a:lnTo>
                <a:lnTo>
                  <a:pt x="101" y="199"/>
                </a:lnTo>
                <a:lnTo>
                  <a:pt x="93" y="218"/>
                </a:lnTo>
                <a:lnTo>
                  <a:pt x="91" y="232"/>
                </a:lnTo>
                <a:lnTo>
                  <a:pt x="91" y="243"/>
                </a:lnTo>
                <a:lnTo>
                  <a:pt x="93" y="264"/>
                </a:lnTo>
                <a:lnTo>
                  <a:pt x="96" y="274"/>
                </a:lnTo>
                <a:lnTo>
                  <a:pt x="93" y="288"/>
                </a:lnTo>
                <a:lnTo>
                  <a:pt x="88" y="298"/>
                </a:lnTo>
                <a:lnTo>
                  <a:pt x="80" y="317"/>
                </a:lnTo>
                <a:lnTo>
                  <a:pt x="76" y="326"/>
                </a:lnTo>
                <a:lnTo>
                  <a:pt x="72" y="345"/>
                </a:lnTo>
                <a:lnTo>
                  <a:pt x="68" y="361"/>
                </a:lnTo>
                <a:lnTo>
                  <a:pt x="64" y="384"/>
                </a:lnTo>
                <a:lnTo>
                  <a:pt x="62" y="407"/>
                </a:lnTo>
                <a:lnTo>
                  <a:pt x="59" y="428"/>
                </a:lnTo>
                <a:lnTo>
                  <a:pt x="60" y="452"/>
                </a:lnTo>
                <a:lnTo>
                  <a:pt x="63" y="475"/>
                </a:lnTo>
                <a:lnTo>
                  <a:pt x="57" y="483"/>
                </a:lnTo>
                <a:lnTo>
                  <a:pt x="48" y="495"/>
                </a:lnTo>
                <a:lnTo>
                  <a:pt x="42" y="508"/>
                </a:lnTo>
                <a:lnTo>
                  <a:pt x="33" y="526"/>
                </a:lnTo>
                <a:lnTo>
                  <a:pt x="30" y="540"/>
                </a:lnTo>
                <a:lnTo>
                  <a:pt x="24" y="557"/>
                </a:lnTo>
                <a:lnTo>
                  <a:pt x="21" y="576"/>
                </a:lnTo>
                <a:lnTo>
                  <a:pt x="18" y="608"/>
                </a:lnTo>
                <a:lnTo>
                  <a:pt x="15" y="641"/>
                </a:lnTo>
                <a:lnTo>
                  <a:pt x="13" y="674"/>
                </a:lnTo>
                <a:lnTo>
                  <a:pt x="10" y="706"/>
                </a:lnTo>
                <a:lnTo>
                  <a:pt x="8" y="757"/>
                </a:lnTo>
                <a:lnTo>
                  <a:pt x="6" y="785"/>
                </a:lnTo>
                <a:lnTo>
                  <a:pt x="6" y="796"/>
                </a:lnTo>
                <a:lnTo>
                  <a:pt x="7" y="806"/>
                </a:lnTo>
                <a:lnTo>
                  <a:pt x="8" y="818"/>
                </a:lnTo>
                <a:lnTo>
                  <a:pt x="12" y="825"/>
                </a:lnTo>
                <a:lnTo>
                  <a:pt x="6" y="852"/>
                </a:lnTo>
                <a:lnTo>
                  <a:pt x="2" y="872"/>
                </a:lnTo>
                <a:lnTo>
                  <a:pt x="0" y="893"/>
                </a:lnTo>
                <a:lnTo>
                  <a:pt x="4" y="908"/>
                </a:lnTo>
                <a:lnTo>
                  <a:pt x="10" y="924"/>
                </a:lnTo>
                <a:lnTo>
                  <a:pt x="19" y="942"/>
                </a:lnTo>
                <a:lnTo>
                  <a:pt x="25" y="952"/>
                </a:lnTo>
                <a:lnTo>
                  <a:pt x="47" y="970"/>
                </a:lnTo>
                <a:lnTo>
                  <a:pt x="65" y="979"/>
                </a:lnTo>
                <a:lnTo>
                  <a:pt x="78" y="982"/>
                </a:lnTo>
                <a:lnTo>
                  <a:pt x="92" y="980"/>
                </a:lnTo>
                <a:lnTo>
                  <a:pt x="101" y="973"/>
                </a:lnTo>
                <a:lnTo>
                  <a:pt x="105" y="972"/>
                </a:lnTo>
                <a:lnTo>
                  <a:pt x="108" y="966"/>
                </a:lnTo>
                <a:lnTo>
                  <a:pt x="109" y="963"/>
                </a:lnTo>
                <a:lnTo>
                  <a:pt x="107" y="959"/>
                </a:lnTo>
                <a:lnTo>
                  <a:pt x="102" y="955"/>
                </a:lnTo>
                <a:lnTo>
                  <a:pt x="104" y="950"/>
                </a:lnTo>
                <a:lnTo>
                  <a:pt x="103" y="946"/>
                </a:lnTo>
                <a:lnTo>
                  <a:pt x="99" y="942"/>
                </a:lnTo>
                <a:lnTo>
                  <a:pt x="93" y="939"/>
                </a:lnTo>
                <a:lnTo>
                  <a:pt x="82" y="935"/>
                </a:lnTo>
                <a:lnTo>
                  <a:pt x="76" y="926"/>
                </a:lnTo>
                <a:lnTo>
                  <a:pt x="68" y="921"/>
                </a:lnTo>
                <a:lnTo>
                  <a:pt x="64" y="910"/>
                </a:lnTo>
                <a:lnTo>
                  <a:pt x="62" y="894"/>
                </a:lnTo>
                <a:lnTo>
                  <a:pt x="63" y="887"/>
                </a:lnTo>
                <a:lnTo>
                  <a:pt x="68" y="885"/>
                </a:lnTo>
                <a:lnTo>
                  <a:pt x="73" y="888"/>
                </a:lnTo>
                <a:lnTo>
                  <a:pt x="82" y="898"/>
                </a:lnTo>
                <a:lnTo>
                  <a:pt x="87" y="911"/>
                </a:lnTo>
                <a:lnTo>
                  <a:pt x="89" y="916"/>
                </a:lnTo>
                <a:lnTo>
                  <a:pt x="93" y="921"/>
                </a:lnTo>
                <a:lnTo>
                  <a:pt x="99" y="924"/>
                </a:lnTo>
                <a:lnTo>
                  <a:pt x="105" y="927"/>
                </a:lnTo>
                <a:lnTo>
                  <a:pt x="110" y="927"/>
                </a:lnTo>
                <a:lnTo>
                  <a:pt x="116" y="925"/>
                </a:lnTo>
                <a:lnTo>
                  <a:pt x="120" y="921"/>
                </a:lnTo>
                <a:lnTo>
                  <a:pt x="121" y="915"/>
                </a:lnTo>
                <a:lnTo>
                  <a:pt x="120" y="908"/>
                </a:lnTo>
                <a:lnTo>
                  <a:pt x="117" y="901"/>
                </a:lnTo>
                <a:lnTo>
                  <a:pt x="112" y="890"/>
                </a:lnTo>
                <a:lnTo>
                  <a:pt x="104" y="879"/>
                </a:lnTo>
                <a:lnTo>
                  <a:pt x="99" y="871"/>
                </a:lnTo>
                <a:lnTo>
                  <a:pt x="98" y="860"/>
                </a:lnTo>
                <a:lnTo>
                  <a:pt x="96" y="847"/>
                </a:lnTo>
                <a:lnTo>
                  <a:pt x="89" y="836"/>
                </a:lnTo>
                <a:lnTo>
                  <a:pt x="84" y="829"/>
                </a:lnTo>
                <a:lnTo>
                  <a:pt x="76" y="819"/>
                </a:lnTo>
                <a:lnTo>
                  <a:pt x="69" y="815"/>
                </a:lnTo>
                <a:lnTo>
                  <a:pt x="65" y="799"/>
                </a:lnTo>
                <a:lnTo>
                  <a:pt x="65" y="779"/>
                </a:lnTo>
                <a:lnTo>
                  <a:pt x="73" y="751"/>
                </a:lnTo>
                <a:lnTo>
                  <a:pt x="81" y="730"/>
                </a:lnTo>
                <a:lnTo>
                  <a:pt x="92" y="702"/>
                </a:lnTo>
                <a:lnTo>
                  <a:pt x="105" y="677"/>
                </a:lnTo>
                <a:lnTo>
                  <a:pt x="115" y="662"/>
                </a:lnTo>
                <a:lnTo>
                  <a:pt x="123" y="648"/>
                </a:lnTo>
                <a:lnTo>
                  <a:pt x="132" y="634"/>
                </a:lnTo>
                <a:lnTo>
                  <a:pt x="138" y="622"/>
                </a:lnTo>
                <a:lnTo>
                  <a:pt x="143" y="609"/>
                </a:lnTo>
                <a:lnTo>
                  <a:pt x="146" y="596"/>
                </a:lnTo>
                <a:lnTo>
                  <a:pt x="150" y="572"/>
                </a:lnTo>
                <a:lnTo>
                  <a:pt x="150" y="553"/>
                </a:lnTo>
                <a:lnTo>
                  <a:pt x="150" y="530"/>
                </a:lnTo>
                <a:lnTo>
                  <a:pt x="150" y="518"/>
                </a:lnTo>
                <a:lnTo>
                  <a:pt x="149" y="501"/>
                </a:lnTo>
                <a:lnTo>
                  <a:pt x="156" y="495"/>
                </a:lnTo>
                <a:lnTo>
                  <a:pt x="161" y="487"/>
                </a:lnTo>
                <a:lnTo>
                  <a:pt x="163" y="479"/>
                </a:lnTo>
                <a:lnTo>
                  <a:pt x="165" y="466"/>
                </a:lnTo>
                <a:lnTo>
                  <a:pt x="172" y="460"/>
                </a:lnTo>
                <a:lnTo>
                  <a:pt x="179" y="451"/>
                </a:lnTo>
                <a:lnTo>
                  <a:pt x="185" y="439"/>
                </a:lnTo>
                <a:lnTo>
                  <a:pt x="189" y="421"/>
                </a:lnTo>
                <a:lnTo>
                  <a:pt x="190" y="403"/>
                </a:lnTo>
                <a:lnTo>
                  <a:pt x="193" y="386"/>
                </a:lnTo>
                <a:lnTo>
                  <a:pt x="200" y="415"/>
                </a:lnTo>
                <a:lnTo>
                  <a:pt x="204" y="429"/>
                </a:lnTo>
                <a:lnTo>
                  <a:pt x="210" y="446"/>
                </a:lnTo>
                <a:lnTo>
                  <a:pt x="215" y="458"/>
                </a:lnTo>
                <a:lnTo>
                  <a:pt x="222" y="473"/>
                </a:lnTo>
                <a:lnTo>
                  <a:pt x="229" y="493"/>
                </a:lnTo>
                <a:lnTo>
                  <a:pt x="241" y="511"/>
                </a:lnTo>
                <a:lnTo>
                  <a:pt x="251" y="534"/>
                </a:lnTo>
                <a:lnTo>
                  <a:pt x="249" y="551"/>
                </a:lnTo>
                <a:lnTo>
                  <a:pt x="249" y="570"/>
                </a:lnTo>
                <a:lnTo>
                  <a:pt x="244" y="581"/>
                </a:lnTo>
                <a:lnTo>
                  <a:pt x="236" y="601"/>
                </a:lnTo>
                <a:lnTo>
                  <a:pt x="234" y="615"/>
                </a:lnTo>
                <a:lnTo>
                  <a:pt x="234" y="625"/>
                </a:lnTo>
                <a:lnTo>
                  <a:pt x="237" y="640"/>
                </a:lnTo>
                <a:lnTo>
                  <a:pt x="230" y="654"/>
                </a:lnTo>
                <a:lnTo>
                  <a:pt x="224" y="664"/>
                </a:lnTo>
                <a:lnTo>
                  <a:pt x="220" y="674"/>
                </a:lnTo>
                <a:lnTo>
                  <a:pt x="216" y="688"/>
                </a:lnTo>
                <a:lnTo>
                  <a:pt x="213" y="703"/>
                </a:lnTo>
                <a:lnTo>
                  <a:pt x="212" y="721"/>
                </a:lnTo>
                <a:lnTo>
                  <a:pt x="207" y="742"/>
                </a:lnTo>
                <a:lnTo>
                  <a:pt x="204" y="762"/>
                </a:lnTo>
                <a:lnTo>
                  <a:pt x="201" y="787"/>
                </a:lnTo>
                <a:lnTo>
                  <a:pt x="200" y="816"/>
                </a:lnTo>
                <a:lnTo>
                  <a:pt x="201" y="846"/>
                </a:lnTo>
                <a:lnTo>
                  <a:pt x="205" y="876"/>
                </a:lnTo>
                <a:lnTo>
                  <a:pt x="210" y="911"/>
                </a:lnTo>
                <a:lnTo>
                  <a:pt x="212" y="934"/>
                </a:lnTo>
                <a:lnTo>
                  <a:pt x="214" y="963"/>
                </a:lnTo>
                <a:lnTo>
                  <a:pt x="219" y="991"/>
                </a:lnTo>
                <a:lnTo>
                  <a:pt x="224" y="1021"/>
                </a:lnTo>
                <a:lnTo>
                  <a:pt x="233" y="1048"/>
                </a:lnTo>
                <a:lnTo>
                  <a:pt x="240" y="1076"/>
                </a:lnTo>
                <a:lnTo>
                  <a:pt x="246" y="1102"/>
                </a:lnTo>
                <a:lnTo>
                  <a:pt x="253" y="1115"/>
                </a:lnTo>
                <a:lnTo>
                  <a:pt x="259" y="1133"/>
                </a:lnTo>
                <a:lnTo>
                  <a:pt x="266" y="1145"/>
                </a:lnTo>
                <a:lnTo>
                  <a:pt x="269" y="1173"/>
                </a:lnTo>
                <a:lnTo>
                  <a:pt x="269" y="1195"/>
                </a:lnTo>
                <a:lnTo>
                  <a:pt x="268" y="1248"/>
                </a:lnTo>
                <a:lnTo>
                  <a:pt x="262" y="1267"/>
                </a:lnTo>
                <a:lnTo>
                  <a:pt x="256" y="1286"/>
                </a:lnTo>
                <a:lnTo>
                  <a:pt x="251" y="1309"/>
                </a:lnTo>
                <a:lnTo>
                  <a:pt x="247" y="1330"/>
                </a:lnTo>
                <a:lnTo>
                  <a:pt x="245" y="1349"/>
                </a:lnTo>
                <a:lnTo>
                  <a:pt x="244" y="1368"/>
                </a:lnTo>
                <a:lnTo>
                  <a:pt x="244" y="1386"/>
                </a:lnTo>
                <a:lnTo>
                  <a:pt x="245" y="1406"/>
                </a:lnTo>
                <a:lnTo>
                  <a:pt x="251" y="1431"/>
                </a:lnTo>
                <a:lnTo>
                  <a:pt x="259" y="1457"/>
                </a:lnTo>
                <a:lnTo>
                  <a:pt x="275" y="1503"/>
                </a:lnTo>
                <a:lnTo>
                  <a:pt x="285" y="1533"/>
                </a:lnTo>
                <a:lnTo>
                  <a:pt x="293" y="1560"/>
                </a:lnTo>
                <a:lnTo>
                  <a:pt x="302" y="1598"/>
                </a:lnTo>
                <a:lnTo>
                  <a:pt x="305" y="1624"/>
                </a:lnTo>
                <a:lnTo>
                  <a:pt x="303" y="1638"/>
                </a:lnTo>
                <a:lnTo>
                  <a:pt x="298" y="1646"/>
                </a:lnTo>
                <a:lnTo>
                  <a:pt x="297" y="1654"/>
                </a:lnTo>
                <a:lnTo>
                  <a:pt x="294" y="1663"/>
                </a:lnTo>
                <a:lnTo>
                  <a:pt x="296" y="1672"/>
                </a:lnTo>
                <a:lnTo>
                  <a:pt x="295" y="1675"/>
                </a:lnTo>
                <a:lnTo>
                  <a:pt x="292" y="1686"/>
                </a:lnTo>
                <a:lnTo>
                  <a:pt x="286" y="1693"/>
                </a:lnTo>
                <a:lnTo>
                  <a:pt x="278" y="1697"/>
                </a:lnTo>
                <a:lnTo>
                  <a:pt x="272" y="1707"/>
                </a:lnTo>
                <a:lnTo>
                  <a:pt x="269" y="1714"/>
                </a:lnTo>
                <a:lnTo>
                  <a:pt x="264" y="1724"/>
                </a:lnTo>
                <a:lnTo>
                  <a:pt x="258" y="1731"/>
                </a:lnTo>
                <a:lnTo>
                  <a:pt x="258" y="1736"/>
                </a:lnTo>
                <a:lnTo>
                  <a:pt x="265" y="1743"/>
                </a:lnTo>
                <a:lnTo>
                  <a:pt x="278" y="1747"/>
                </a:lnTo>
                <a:lnTo>
                  <a:pt x="289" y="1749"/>
                </a:lnTo>
                <a:lnTo>
                  <a:pt x="302" y="1753"/>
                </a:lnTo>
                <a:lnTo>
                  <a:pt x="315" y="1756"/>
                </a:lnTo>
                <a:lnTo>
                  <a:pt x="329" y="1757"/>
                </a:lnTo>
                <a:lnTo>
                  <a:pt x="345" y="1756"/>
                </a:lnTo>
                <a:lnTo>
                  <a:pt x="355" y="1749"/>
                </a:lnTo>
                <a:lnTo>
                  <a:pt x="360" y="1754"/>
                </a:lnTo>
                <a:lnTo>
                  <a:pt x="369" y="1757"/>
                </a:lnTo>
                <a:lnTo>
                  <a:pt x="375" y="1757"/>
                </a:lnTo>
                <a:lnTo>
                  <a:pt x="382" y="1755"/>
                </a:lnTo>
                <a:lnTo>
                  <a:pt x="388" y="1753"/>
                </a:lnTo>
                <a:lnTo>
                  <a:pt x="393" y="1748"/>
                </a:lnTo>
                <a:lnTo>
                  <a:pt x="395" y="1743"/>
                </a:lnTo>
                <a:lnTo>
                  <a:pt x="395" y="1737"/>
                </a:lnTo>
                <a:lnTo>
                  <a:pt x="392" y="1722"/>
                </a:lnTo>
                <a:lnTo>
                  <a:pt x="388" y="1710"/>
                </a:lnTo>
                <a:lnTo>
                  <a:pt x="384" y="1692"/>
                </a:lnTo>
                <a:lnTo>
                  <a:pt x="378" y="1681"/>
                </a:lnTo>
                <a:lnTo>
                  <a:pt x="381" y="1652"/>
                </a:lnTo>
                <a:lnTo>
                  <a:pt x="376" y="1641"/>
                </a:lnTo>
                <a:lnTo>
                  <a:pt x="369" y="1629"/>
                </a:lnTo>
                <a:lnTo>
                  <a:pt x="368" y="1616"/>
                </a:lnTo>
                <a:lnTo>
                  <a:pt x="365" y="1594"/>
                </a:lnTo>
                <a:lnTo>
                  <a:pt x="369" y="1570"/>
                </a:lnTo>
                <a:lnTo>
                  <a:pt x="371" y="1542"/>
                </a:lnTo>
                <a:lnTo>
                  <a:pt x="377" y="1510"/>
                </a:lnTo>
                <a:lnTo>
                  <a:pt x="378" y="1494"/>
                </a:lnTo>
                <a:lnTo>
                  <a:pt x="392" y="1463"/>
                </a:lnTo>
                <a:lnTo>
                  <a:pt x="394" y="1432"/>
                </a:lnTo>
                <a:lnTo>
                  <a:pt x="394" y="1412"/>
                </a:lnTo>
                <a:lnTo>
                  <a:pt x="393" y="1390"/>
                </a:lnTo>
                <a:lnTo>
                  <a:pt x="389" y="1371"/>
                </a:lnTo>
                <a:lnTo>
                  <a:pt x="385" y="1348"/>
                </a:lnTo>
                <a:lnTo>
                  <a:pt x="382" y="1325"/>
                </a:lnTo>
                <a:lnTo>
                  <a:pt x="385" y="1300"/>
                </a:lnTo>
                <a:lnTo>
                  <a:pt x="393" y="1285"/>
                </a:lnTo>
                <a:lnTo>
                  <a:pt x="397" y="1273"/>
                </a:lnTo>
                <a:lnTo>
                  <a:pt x="401" y="1256"/>
                </a:lnTo>
                <a:lnTo>
                  <a:pt x="405" y="1239"/>
                </a:lnTo>
                <a:lnTo>
                  <a:pt x="405" y="1224"/>
                </a:lnTo>
                <a:lnTo>
                  <a:pt x="406" y="1210"/>
                </a:lnTo>
                <a:lnTo>
                  <a:pt x="405" y="1200"/>
                </a:lnTo>
                <a:lnTo>
                  <a:pt x="403" y="1189"/>
                </a:lnTo>
                <a:lnTo>
                  <a:pt x="403" y="1175"/>
                </a:lnTo>
                <a:lnTo>
                  <a:pt x="405" y="1159"/>
                </a:lnTo>
                <a:lnTo>
                  <a:pt x="410" y="1144"/>
                </a:lnTo>
                <a:lnTo>
                  <a:pt x="411" y="1131"/>
                </a:lnTo>
                <a:lnTo>
                  <a:pt x="413" y="1119"/>
                </a:lnTo>
                <a:lnTo>
                  <a:pt x="410" y="1103"/>
                </a:lnTo>
                <a:lnTo>
                  <a:pt x="405" y="1087"/>
                </a:lnTo>
                <a:lnTo>
                  <a:pt x="404" y="1057"/>
                </a:lnTo>
                <a:lnTo>
                  <a:pt x="406" y="1036"/>
                </a:lnTo>
                <a:lnTo>
                  <a:pt x="412" y="999"/>
                </a:lnTo>
                <a:lnTo>
                  <a:pt x="416" y="972"/>
                </a:lnTo>
                <a:lnTo>
                  <a:pt x="422" y="933"/>
                </a:lnTo>
                <a:lnTo>
                  <a:pt x="428" y="972"/>
                </a:lnTo>
                <a:lnTo>
                  <a:pt x="433" y="997"/>
                </a:lnTo>
                <a:lnTo>
                  <a:pt x="438" y="1036"/>
                </a:lnTo>
                <a:lnTo>
                  <a:pt x="441" y="1057"/>
                </a:lnTo>
                <a:lnTo>
                  <a:pt x="439" y="1084"/>
                </a:lnTo>
                <a:lnTo>
                  <a:pt x="434" y="1103"/>
                </a:lnTo>
                <a:lnTo>
                  <a:pt x="431" y="1117"/>
                </a:lnTo>
                <a:lnTo>
                  <a:pt x="433" y="1135"/>
                </a:lnTo>
                <a:lnTo>
                  <a:pt x="437" y="1149"/>
                </a:lnTo>
                <a:lnTo>
                  <a:pt x="442" y="1168"/>
                </a:lnTo>
                <a:lnTo>
                  <a:pt x="443" y="1193"/>
                </a:lnTo>
                <a:lnTo>
                  <a:pt x="438" y="1206"/>
                </a:lnTo>
                <a:lnTo>
                  <a:pt x="437" y="1219"/>
                </a:lnTo>
                <a:lnTo>
                  <a:pt x="439" y="1238"/>
                </a:lnTo>
                <a:lnTo>
                  <a:pt x="443" y="1256"/>
                </a:lnTo>
                <a:lnTo>
                  <a:pt x="447" y="1273"/>
                </a:lnTo>
                <a:lnTo>
                  <a:pt x="455" y="1289"/>
                </a:lnTo>
                <a:lnTo>
                  <a:pt x="461" y="1302"/>
                </a:lnTo>
                <a:lnTo>
                  <a:pt x="461" y="1322"/>
                </a:lnTo>
                <a:lnTo>
                  <a:pt x="459" y="1346"/>
                </a:lnTo>
                <a:lnTo>
                  <a:pt x="454" y="1375"/>
                </a:lnTo>
                <a:lnTo>
                  <a:pt x="453" y="1399"/>
                </a:lnTo>
                <a:lnTo>
                  <a:pt x="450" y="1419"/>
                </a:lnTo>
                <a:lnTo>
                  <a:pt x="450" y="1439"/>
                </a:lnTo>
                <a:lnTo>
                  <a:pt x="452" y="1463"/>
                </a:lnTo>
                <a:lnTo>
                  <a:pt x="465" y="1490"/>
                </a:lnTo>
                <a:lnTo>
                  <a:pt x="471" y="1524"/>
                </a:lnTo>
                <a:lnTo>
                  <a:pt x="475" y="1566"/>
                </a:lnTo>
                <a:lnTo>
                  <a:pt x="479" y="1591"/>
                </a:lnTo>
                <a:lnTo>
                  <a:pt x="479" y="1612"/>
                </a:lnTo>
                <a:lnTo>
                  <a:pt x="475" y="1629"/>
                </a:lnTo>
                <a:lnTo>
                  <a:pt x="468" y="1642"/>
                </a:lnTo>
                <a:lnTo>
                  <a:pt x="463" y="1653"/>
                </a:lnTo>
                <a:lnTo>
                  <a:pt x="464" y="1664"/>
                </a:lnTo>
                <a:lnTo>
                  <a:pt x="466" y="1681"/>
                </a:lnTo>
                <a:lnTo>
                  <a:pt x="461" y="1692"/>
                </a:lnTo>
                <a:lnTo>
                  <a:pt x="458" y="1707"/>
                </a:lnTo>
                <a:lnTo>
                  <a:pt x="455" y="1719"/>
                </a:lnTo>
                <a:lnTo>
                  <a:pt x="450" y="1730"/>
                </a:lnTo>
                <a:lnTo>
                  <a:pt x="450" y="1737"/>
                </a:lnTo>
                <a:lnTo>
                  <a:pt x="450" y="1743"/>
                </a:lnTo>
                <a:lnTo>
                  <a:pt x="451" y="1748"/>
                </a:lnTo>
                <a:lnTo>
                  <a:pt x="456" y="1752"/>
                </a:lnTo>
                <a:lnTo>
                  <a:pt x="462" y="1755"/>
                </a:lnTo>
                <a:lnTo>
                  <a:pt x="467" y="1756"/>
                </a:lnTo>
                <a:lnTo>
                  <a:pt x="473" y="1756"/>
                </a:lnTo>
                <a:lnTo>
                  <a:pt x="480" y="1755"/>
                </a:lnTo>
                <a:lnTo>
                  <a:pt x="490" y="1750"/>
                </a:lnTo>
                <a:lnTo>
                  <a:pt x="499" y="1756"/>
                </a:lnTo>
                <a:lnTo>
                  <a:pt x="523" y="1756"/>
                </a:lnTo>
                <a:lnTo>
                  <a:pt x="538" y="1755"/>
                </a:lnTo>
                <a:lnTo>
                  <a:pt x="551" y="1751"/>
                </a:lnTo>
                <a:lnTo>
                  <a:pt x="564" y="1747"/>
                </a:lnTo>
                <a:lnTo>
                  <a:pt x="575" y="1745"/>
                </a:lnTo>
                <a:lnTo>
                  <a:pt x="582" y="1742"/>
                </a:lnTo>
                <a:lnTo>
                  <a:pt x="586" y="1737"/>
                </a:lnTo>
                <a:lnTo>
                  <a:pt x="586" y="1731"/>
                </a:lnTo>
                <a:lnTo>
                  <a:pt x="582" y="1728"/>
                </a:lnTo>
                <a:lnTo>
                  <a:pt x="576" y="1717"/>
                </a:lnTo>
                <a:lnTo>
                  <a:pt x="571" y="1704"/>
                </a:lnTo>
                <a:lnTo>
                  <a:pt x="564" y="1695"/>
                </a:lnTo>
                <a:lnTo>
                  <a:pt x="558" y="1692"/>
                </a:lnTo>
                <a:lnTo>
                  <a:pt x="552" y="1686"/>
                </a:lnTo>
                <a:lnTo>
                  <a:pt x="550" y="1679"/>
                </a:lnTo>
                <a:lnTo>
                  <a:pt x="549" y="1669"/>
                </a:lnTo>
                <a:lnTo>
                  <a:pt x="550" y="1662"/>
                </a:lnTo>
                <a:lnTo>
                  <a:pt x="549" y="1657"/>
                </a:lnTo>
                <a:lnTo>
                  <a:pt x="546" y="1646"/>
                </a:lnTo>
                <a:lnTo>
                  <a:pt x="540" y="1635"/>
                </a:lnTo>
                <a:lnTo>
                  <a:pt x="538" y="1622"/>
                </a:lnTo>
                <a:lnTo>
                  <a:pt x="541" y="1604"/>
                </a:lnTo>
                <a:lnTo>
                  <a:pt x="547" y="1579"/>
                </a:lnTo>
                <a:lnTo>
                  <a:pt x="554" y="1549"/>
                </a:lnTo>
                <a:lnTo>
                  <a:pt x="568" y="1506"/>
                </a:lnTo>
                <a:lnTo>
                  <a:pt x="580" y="1472"/>
                </a:lnTo>
                <a:lnTo>
                  <a:pt x="592" y="1435"/>
                </a:lnTo>
                <a:lnTo>
                  <a:pt x="599" y="1406"/>
                </a:lnTo>
                <a:lnTo>
                  <a:pt x="599" y="1380"/>
                </a:lnTo>
                <a:lnTo>
                  <a:pt x="599" y="1357"/>
                </a:lnTo>
                <a:lnTo>
                  <a:pt x="598" y="1337"/>
                </a:lnTo>
                <a:lnTo>
                  <a:pt x="595" y="1318"/>
                </a:lnTo>
                <a:lnTo>
                  <a:pt x="591" y="1297"/>
                </a:lnTo>
                <a:lnTo>
                  <a:pt x="585" y="1274"/>
                </a:lnTo>
                <a:lnTo>
                  <a:pt x="580" y="1256"/>
                </a:lnTo>
                <a:lnTo>
                  <a:pt x="578" y="1245"/>
                </a:lnTo>
                <a:lnTo>
                  <a:pt x="575" y="1214"/>
                </a:lnTo>
                <a:lnTo>
                  <a:pt x="576" y="1192"/>
                </a:lnTo>
                <a:lnTo>
                  <a:pt x="575" y="1173"/>
                </a:lnTo>
                <a:lnTo>
                  <a:pt x="576" y="1147"/>
                </a:lnTo>
                <a:lnTo>
                  <a:pt x="583" y="1135"/>
                </a:lnTo>
                <a:lnTo>
                  <a:pt x="591" y="1116"/>
                </a:lnTo>
                <a:lnTo>
                  <a:pt x="598" y="1103"/>
                </a:lnTo>
                <a:lnTo>
                  <a:pt x="606" y="1067"/>
                </a:lnTo>
                <a:lnTo>
                  <a:pt x="615" y="1035"/>
                </a:lnTo>
                <a:lnTo>
                  <a:pt x="621" y="998"/>
                </a:lnTo>
                <a:lnTo>
                  <a:pt x="629" y="961"/>
                </a:lnTo>
                <a:lnTo>
                  <a:pt x="633" y="911"/>
                </a:lnTo>
                <a:lnTo>
                  <a:pt x="640" y="874"/>
                </a:lnTo>
                <a:lnTo>
                  <a:pt x="643" y="851"/>
                </a:lnTo>
                <a:lnTo>
                  <a:pt x="644" y="833"/>
                </a:lnTo>
                <a:lnTo>
                  <a:pt x="644" y="815"/>
                </a:lnTo>
                <a:lnTo>
                  <a:pt x="644" y="801"/>
                </a:lnTo>
                <a:lnTo>
                  <a:pt x="643" y="779"/>
                </a:lnTo>
                <a:lnTo>
                  <a:pt x="640" y="756"/>
                </a:lnTo>
                <a:lnTo>
                  <a:pt x="637" y="736"/>
                </a:lnTo>
                <a:lnTo>
                  <a:pt x="632" y="719"/>
                </a:lnTo>
                <a:lnTo>
                  <a:pt x="630" y="698"/>
                </a:lnTo>
                <a:lnTo>
                  <a:pt x="627" y="683"/>
                </a:lnTo>
                <a:lnTo>
                  <a:pt x="624" y="673"/>
                </a:lnTo>
                <a:lnTo>
                  <a:pt x="620" y="664"/>
                </a:lnTo>
                <a:lnTo>
                  <a:pt x="612" y="650"/>
                </a:lnTo>
                <a:lnTo>
                  <a:pt x="607" y="638"/>
                </a:lnTo>
                <a:lnTo>
                  <a:pt x="611" y="625"/>
                </a:lnTo>
                <a:lnTo>
                  <a:pt x="611" y="616"/>
                </a:lnTo>
                <a:lnTo>
                  <a:pt x="610" y="605"/>
                </a:lnTo>
                <a:lnTo>
                  <a:pt x="608" y="598"/>
                </a:lnTo>
                <a:lnTo>
                  <a:pt x="603" y="588"/>
                </a:lnTo>
                <a:lnTo>
                  <a:pt x="599" y="578"/>
                </a:lnTo>
                <a:lnTo>
                  <a:pt x="596" y="570"/>
                </a:lnTo>
                <a:lnTo>
                  <a:pt x="596" y="556"/>
                </a:lnTo>
                <a:lnTo>
                  <a:pt x="596" y="546"/>
                </a:lnTo>
                <a:lnTo>
                  <a:pt x="594" y="538"/>
                </a:lnTo>
                <a:lnTo>
                  <a:pt x="594" y="532"/>
                </a:lnTo>
                <a:lnTo>
                  <a:pt x="599" y="521"/>
                </a:lnTo>
                <a:lnTo>
                  <a:pt x="606" y="507"/>
                </a:lnTo>
                <a:lnTo>
                  <a:pt x="613" y="495"/>
                </a:lnTo>
                <a:lnTo>
                  <a:pt x="616" y="488"/>
                </a:lnTo>
                <a:lnTo>
                  <a:pt x="622" y="473"/>
                </a:lnTo>
                <a:lnTo>
                  <a:pt x="629" y="458"/>
                </a:lnTo>
                <a:lnTo>
                  <a:pt x="632" y="451"/>
                </a:lnTo>
                <a:lnTo>
                  <a:pt x="637" y="440"/>
                </a:lnTo>
                <a:lnTo>
                  <a:pt x="641" y="427"/>
                </a:lnTo>
                <a:lnTo>
                  <a:pt x="645" y="412"/>
                </a:lnTo>
                <a:lnTo>
                  <a:pt x="648" y="402"/>
                </a:lnTo>
                <a:lnTo>
                  <a:pt x="649" y="392"/>
                </a:lnTo>
                <a:lnTo>
                  <a:pt x="652" y="385"/>
                </a:lnTo>
                <a:lnTo>
                  <a:pt x="654" y="402"/>
                </a:lnTo>
                <a:lnTo>
                  <a:pt x="655" y="411"/>
                </a:lnTo>
                <a:lnTo>
                  <a:pt x="656" y="420"/>
                </a:lnTo>
                <a:lnTo>
                  <a:pt x="657" y="429"/>
                </a:lnTo>
                <a:lnTo>
                  <a:pt x="659" y="435"/>
                </a:lnTo>
                <a:lnTo>
                  <a:pt x="661" y="443"/>
                </a:lnTo>
                <a:lnTo>
                  <a:pt x="666" y="451"/>
                </a:lnTo>
                <a:lnTo>
                  <a:pt x="673" y="459"/>
                </a:lnTo>
                <a:lnTo>
                  <a:pt x="680" y="466"/>
                </a:lnTo>
                <a:lnTo>
                  <a:pt x="682" y="475"/>
                </a:lnTo>
                <a:lnTo>
                  <a:pt x="682" y="479"/>
                </a:lnTo>
                <a:lnTo>
                  <a:pt x="685" y="484"/>
                </a:lnTo>
                <a:lnTo>
                  <a:pt x="688" y="488"/>
                </a:lnTo>
                <a:lnTo>
                  <a:pt x="696" y="500"/>
                </a:lnTo>
                <a:lnTo>
                  <a:pt x="694" y="515"/>
                </a:lnTo>
                <a:lnTo>
                  <a:pt x="694" y="526"/>
                </a:lnTo>
                <a:lnTo>
                  <a:pt x="694" y="541"/>
                </a:lnTo>
                <a:lnTo>
                  <a:pt x="694" y="563"/>
                </a:lnTo>
                <a:lnTo>
                  <a:pt x="694" y="572"/>
                </a:lnTo>
                <a:lnTo>
                  <a:pt x="696" y="581"/>
                </a:lnTo>
                <a:lnTo>
                  <a:pt x="698" y="592"/>
                </a:lnTo>
                <a:lnTo>
                  <a:pt x="700" y="600"/>
                </a:lnTo>
                <a:lnTo>
                  <a:pt x="704" y="611"/>
                </a:lnTo>
                <a:lnTo>
                  <a:pt x="706" y="621"/>
                </a:lnTo>
                <a:lnTo>
                  <a:pt x="714" y="635"/>
                </a:lnTo>
                <a:lnTo>
                  <a:pt x="732" y="665"/>
                </a:lnTo>
                <a:lnTo>
                  <a:pt x="746" y="689"/>
                </a:lnTo>
                <a:lnTo>
                  <a:pt x="753" y="702"/>
                </a:lnTo>
                <a:lnTo>
                  <a:pt x="758" y="715"/>
                </a:lnTo>
                <a:lnTo>
                  <a:pt x="763" y="727"/>
                </a:lnTo>
                <a:lnTo>
                  <a:pt x="767" y="737"/>
                </a:lnTo>
                <a:lnTo>
                  <a:pt x="775" y="762"/>
                </a:lnTo>
                <a:lnTo>
                  <a:pt x="779" y="777"/>
                </a:lnTo>
                <a:lnTo>
                  <a:pt x="780" y="800"/>
                </a:lnTo>
                <a:lnTo>
                  <a:pt x="775" y="814"/>
                </a:lnTo>
                <a:lnTo>
                  <a:pt x="768" y="818"/>
                </a:lnTo>
                <a:lnTo>
                  <a:pt x="756" y="836"/>
                </a:lnTo>
                <a:lnTo>
                  <a:pt x="749" y="847"/>
                </a:lnTo>
                <a:lnTo>
                  <a:pt x="745" y="870"/>
                </a:lnTo>
                <a:lnTo>
                  <a:pt x="741" y="879"/>
                </a:lnTo>
                <a:lnTo>
                  <a:pt x="733" y="889"/>
                </a:lnTo>
                <a:lnTo>
                  <a:pt x="728" y="896"/>
                </a:lnTo>
                <a:lnTo>
                  <a:pt x="726" y="903"/>
                </a:lnTo>
                <a:lnTo>
                  <a:pt x="724" y="908"/>
                </a:lnTo>
                <a:lnTo>
                  <a:pt x="723" y="912"/>
                </a:lnTo>
                <a:lnTo>
                  <a:pt x="723" y="917"/>
                </a:lnTo>
                <a:lnTo>
                  <a:pt x="724" y="921"/>
                </a:lnTo>
                <a:lnTo>
                  <a:pt x="727" y="924"/>
                </a:lnTo>
                <a:lnTo>
                  <a:pt x="729" y="926"/>
                </a:lnTo>
                <a:lnTo>
                  <a:pt x="735" y="927"/>
                </a:lnTo>
                <a:lnTo>
                  <a:pt x="739" y="927"/>
                </a:lnTo>
                <a:lnTo>
                  <a:pt x="743" y="926"/>
                </a:lnTo>
                <a:lnTo>
                  <a:pt x="749" y="924"/>
                </a:lnTo>
                <a:lnTo>
                  <a:pt x="753" y="918"/>
                </a:lnTo>
                <a:lnTo>
                  <a:pt x="757" y="910"/>
                </a:lnTo>
                <a:lnTo>
                  <a:pt x="762" y="898"/>
                </a:lnTo>
                <a:lnTo>
                  <a:pt x="774" y="885"/>
                </a:lnTo>
                <a:lnTo>
                  <a:pt x="781" y="884"/>
                </a:lnTo>
                <a:lnTo>
                  <a:pt x="780" y="894"/>
                </a:lnTo>
                <a:lnTo>
                  <a:pt x="779" y="907"/>
                </a:lnTo>
                <a:lnTo>
                  <a:pt x="777" y="920"/>
                </a:lnTo>
                <a:lnTo>
                  <a:pt x="772" y="927"/>
                </a:lnTo>
                <a:lnTo>
                  <a:pt x="764" y="933"/>
                </a:lnTo>
                <a:lnTo>
                  <a:pt x="751" y="939"/>
                </a:lnTo>
                <a:lnTo>
                  <a:pt x="744" y="941"/>
                </a:lnTo>
                <a:lnTo>
                  <a:pt x="742" y="944"/>
                </a:lnTo>
                <a:lnTo>
                  <a:pt x="742" y="949"/>
                </a:lnTo>
                <a:lnTo>
                  <a:pt x="745" y="951"/>
                </a:lnTo>
                <a:lnTo>
                  <a:pt x="739" y="954"/>
                </a:lnTo>
                <a:lnTo>
                  <a:pt x="736" y="957"/>
                </a:lnTo>
                <a:lnTo>
                  <a:pt x="734" y="960"/>
                </a:lnTo>
                <a:lnTo>
                  <a:pt x="734" y="963"/>
                </a:lnTo>
                <a:lnTo>
                  <a:pt x="736" y="966"/>
                </a:lnTo>
                <a:lnTo>
                  <a:pt x="743" y="970"/>
                </a:lnTo>
                <a:lnTo>
                  <a:pt x="752" y="978"/>
                </a:lnTo>
                <a:lnTo>
                  <a:pt x="766" y="981"/>
                </a:lnTo>
                <a:lnTo>
                  <a:pt x="779" y="978"/>
                </a:lnTo>
                <a:lnTo>
                  <a:pt x="797" y="970"/>
                </a:lnTo>
                <a:lnTo>
                  <a:pt x="819" y="951"/>
                </a:lnTo>
                <a:lnTo>
                  <a:pt x="831" y="928"/>
                </a:lnTo>
                <a:lnTo>
                  <a:pt x="838" y="912"/>
                </a:lnTo>
                <a:lnTo>
                  <a:pt x="844" y="892"/>
                </a:lnTo>
                <a:lnTo>
                  <a:pt x="842" y="874"/>
                </a:lnTo>
                <a:lnTo>
                  <a:pt x="837" y="848"/>
                </a:lnTo>
                <a:lnTo>
                  <a:pt x="833" y="824"/>
                </a:lnTo>
                <a:lnTo>
                  <a:pt x="835" y="819"/>
                </a:lnTo>
                <a:lnTo>
                  <a:pt x="836" y="812"/>
                </a:lnTo>
                <a:lnTo>
                  <a:pt x="837" y="805"/>
                </a:lnTo>
                <a:lnTo>
                  <a:pt x="838" y="794"/>
                </a:lnTo>
                <a:lnTo>
                  <a:pt x="837" y="779"/>
                </a:lnTo>
                <a:lnTo>
                  <a:pt x="836" y="761"/>
                </a:lnTo>
                <a:lnTo>
                  <a:pt x="834" y="723"/>
                </a:lnTo>
                <a:lnTo>
                  <a:pt x="834" y="702"/>
                </a:lnTo>
                <a:lnTo>
                  <a:pt x="832" y="682"/>
                </a:lnTo>
                <a:lnTo>
                  <a:pt x="830" y="637"/>
                </a:lnTo>
                <a:lnTo>
                  <a:pt x="826" y="602"/>
                </a:lnTo>
                <a:lnTo>
                  <a:pt x="824" y="580"/>
                </a:lnTo>
                <a:lnTo>
                  <a:pt x="822" y="564"/>
                </a:lnTo>
                <a:lnTo>
                  <a:pt x="820" y="554"/>
                </a:lnTo>
                <a:lnTo>
                  <a:pt x="816" y="542"/>
                </a:lnTo>
                <a:lnTo>
                  <a:pt x="813" y="534"/>
                </a:lnTo>
                <a:lnTo>
                  <a:pt x="812" y="526"/>
                </a:lnTo>
                <a:lnTo>
                  <a:pt x="805" y="513"/>
                </a:lnTo>
                <a:lnTo>
                  <a:pt x="801" y="503"/>
                </a:lnTo>
                <a:lnTo>
                  <a:pt x="796" y="495"/>
                </a:lnTo>
                <a:lnTo>
                  <a:pt x="791" y="487"/>
                </a:lnTo>
                <a:lnTo>
                  <a:pt x="785" y="479"/>
                </a:lnTo>
                <a:lnTo>
                  <a:pt x="781" y="475"/>
                </a:lnTo>
                <a:lnTo>
                  <a:pt x="783" y="462"/>
                </a:lnTo>
                <a:lnTo>
                  <a:pt x="784" y="452"/>
                </a:lnTo>
                <a:lnTo>
                  <a:pt x="785" y="441"/>
                </a:lnTo>
                <a:lnTo>
                  <a:pt x="785" y="430"/>
                </a:lnTo>
                <a:lnTo>
                  <a:pt x="785" y="418"/>
                </a:lnTo>
                <a:lnTo>
                  <a:pt x="782" y="404"/>
                </a:lnTo>
                <a:lnTo>
                  <a:pt x="781" y="392"/>
                </a:lnTo>
                <a:lnTo>
                  <a:pt x="780" y="381"/>
                </a:lnTo>
                <a:lnTo>
                  <a:pt x="778" y="369"/>
                </a:lnTo>
                <a:lnTo>
                  <a:pt x="776" y="359"/>
                </a:lnTo>
                <a:lnTo>
                  <a:pt x="773" y="349"/>
                </a:lnTo>
                <a:lnTo>
                  <a:pt x="771" y="338"/>
                </a:lnTo>
                <a:lnTo>
                  <a:pt x="768" y="327"/>
                </a:lnTo>
                <a:lnTo>
                  <a:pt x="765" y="318"/>
                </a:lnTo>
                <a:lnTo>
                  <a:pt x="761" y="309"/>
                </a:lnTo>
                <a:lnTo>
                  <a:pt x="756" y="298"/>
                </a:lnTo>
                <a:lnTo>
                  <a:pt x="752" y="289"/>
                </a:lnTo>
                <a:lnTo>
                  <a:pt x="751" y="281"/>
                </a:lnTo>
                <a:lnTo>
                  <a:pt x="749" y="272"/>
                </a:lnTo>
                <a:lnTo>
                  <a:pt x="752" y="253"/>
                </a:lnTo>
                <a:lnTo>
                  <a:pt x="753" y="244"/>
                </a:lnTo>
                <a:lnTo>
                  <a:pt x="753" y="238"/>
                </a:lnTo>
                <a:lnTo>
                  <a:pt x="753" y="230"/>
                </a:lnTo>
                <a:lnTo>
                  <a:pt x="751" y="216"/>
                </a:lnTo>
                <a:lnTo>
                  <a:pt x="747" y="209"/>
                </a:lnTo>
                <a:lnTo>
                  <a:pt x="744" y="199"/>
                </a:lnTo>
                <a:lnTo>
                  <a:pt x="741" y="190"/>
                </a:lnTo>
                <a:lnTo>
                  <a:pt x="738" y="181"/>
                </a:lnTo>
                <a:lnTo>
                  <a:pt x="734" y="173"/>
                </a:lnTo>
                <a:lnTo>
                  <a:pt x="728" y="166"/>
                </a:lnTo>
                <a:lnTo>
                  <a:pt x="722" y="162"/>
                </a:lnTo>
                <a:lnTo>
                  <a:pt x="717" y="156"/>
                </a:lnTo>
                <a:lnTo>
                  <a:pt x="711" y="149"/>
                </a:lnTo>
                <a:lnTo>
                  <a:pt x="705" y="141"/>
                </a:lnTo>
                <a:lnTo>
                  <a:pt x="700" y="133"/>
                </a:lnTo>
                <a:lnTo>
                  <a:pt x="689" y="128"/>
                </a:lnTo>
                <a:lnTo>
                  <a:pt x="677" y="120"/>
                </a:lnTo>
                <a:lnTo>
                  <a:pt x="660" y="116"/>
                </a:lnTo>
                <a:lnTo>
                  <a:pt x="639" y="109"/>
                </a:lnTo>
                <a:lnTo>
                  <a:pt x="623" y="100"/>
                </a:lnTo>
                <a:lnTo>
                  <a:pt x="603" y="94"/>
                </a:lnTo>
                <a:lnTo>
                  <a:pt x="581" y="84"/>
                </a:lnTo>
                <a:lnTo>
                  <a:pt x="559" y="77"/>
                </a:lnTo>
                <a:lnTo>
                  <a:pt x="550" y="74"/>
                </a:lnTo>
                <a:lnTo>
                  <a:pt x="533" y="68"/>
                </a:lnTo>
                <a:lnTo>
                  <a:pt x="520" y="65"/>
                </a:lnTo>
                <a:lnTo>
                  <a:pt x="506" y="62"/>
                </a:lnTo>
                <a:lnTo>
                  <a:pt x="498" y="48"/>
                </a:lnTo>
                <a:lnTo>
                  <a:pt x="496" y="29"/>
                </a:lnTo>
                <a:lnTo>
                  <a:pt x="497" y="4"/>
                </a:lnTo>
                <a:lnTo>
                  <a:pt x="421" y="0"/>
                </a:lnTo>
                <a:lnTo>
                  <a:pt x="345" y="5"/>
                </a:lnTo>
              </a:path>
            </a:pathLst>
          </a:custGeom>
          <a:solidFill>
            <a:srgbClr val="FFDFB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408" name="Freeform 29"/>
          <p:cNvSpPr>
            <a:spLocks/>
          </p:cNvSpPr>
          <p:nvPr/>
        </p:nvSpPr>
        <p:spPr bwMode="auto">
          <a:xfrm>
            <a:off x="614363" y="3416300"/>
            <a:ext cx="377825" cy="485775"/>
          </a:xfrm>
          <a:custGeom>
            <a:avLst/>
            <a:gdLst>
              <a:gd name="T0" fmla="*/ 360888244 w 237"/>
              <a:gd name="T1" fmla="*/ 5040312 h 306"/>
              <a:gd name="T2" fmla="*/ 429508998 w 237"/>
              <a:gd name="T3" fmla="*/ 22682197 h 306"/>
              <a:gd name="T4" fmla="*/ 493044161 w 237"/>
              <a:gd name="T5" fmla="*/ 57962802 h 306"/>
              <a:gd name="T6" fmla="*/ 533708961 w 237"/>
              <a:gd name="T7" fmla="*/ 103325596 h 306"/>
              <a:gd name="T8" fmla="*/ 559123664 w 237"/>
              <a:gd name="T9" fmla="*/ 153728726 h 306"/>
              <a:gd name="T10" fmla="*/ 566747119 w 237"/>
              <a:gd name="T11" fmla="*/ 201612469 h 306"/>
              <a:gd name="T12" fmla="*/ 566747119 w 237"/>
              <a:gd name="T13" fmla="*/ 330141230 h 306"/>
              <a:gd name="T14" fmla="*/ 587079519 w 237"/>
              <a:gd name="T15" fmla="*/ 322579971 h 306"/>
              <a:gd name="T16" fmla="*/ 599786870 w 237"/>
              <a:gd name="T17" fmla="*/ 345262161 h 306"/>
              <a:gd name="T18" fmla="*/ 587079519 w 237"/>
              <a:gd name="T19" fmla="*/ 380544335 h 306"/>
              <a:gd name="T20" fmla="*/ 564205967 w 237"/>
              <a:gd name="T21" fmla="*/ 418345969 h 306"/>
              <a:gd name="T22" fmla="*/ 564205967 w 237"/>
              <a:gd name="T23" fmla="*/ 481349056 h 306"/>
              <a:gd name="T24" fmla="*/ 551498616 w 237"/>
              <a:gd name="T25" fmla="*/ 506550609 h 306"/>
              <a:gd name="T26" fmla="*/ 528625064 w 237"/>
              <a:gd name="T27" fmla="*/ 521671540 h 306"/>
              <a:gd name="T28" fmla="*/ 521001610 w 237"/>
              <a:gd name="T29" fmla="*/ 589716526 h 306"/>
              <a:gd name="T30" fmla="*/ 495586907 w 237"/>
              <a:gd name="T31" fmla="*/ 650200252 h 306"/>
              <a:gd name="T32" fmla="*/ 437132452 w 237"/>
              <a:gd name="T33" fmla="*/ 703124305 h 306"/>
              <a:gd name="T34" fmla="*/ 378679492 w 237"/>
              <a:gd name="T35" fmla="*/ 743446789 h 306"/>
              <a:gd name="T36" fmla="*/ 332932389 w 237"/>
              <a:gd name="T37" fmla="*/ 766127393 h 306"/>
              <a:gd name="T38" fmla="*/ 271936784 w 237"/>
              <a:gd name="T39" fmla="*/ 763608031 h 306"/>
              <a:gd name="T40" fmla="*/ 218566226 w 237"/>
              <a:gd name="T41" fmla="*/ 743446789 h 306"/>
              <a:gd name="T42" fmla="*/ 193151473 w 237"/>
              <a:gd name="T43" fmla="*/ 725804909 h 306"/>
              <a:gd name="T44" fmla="*/ 155029419 w 237"/>
              <a:gd name="T45" fmla="*/ 700603356 h 306"/>
              <a:gd name="T46" fmla="*/ 116907365 w 237"/>
              <a:gd name="T47" fmla="*/ 662801822 h 306"/>
              <a:gd name="T48" fmla="*/ 86410334 w 237"/>
              <a:gd name="T49" fmla="*/ 597276198 h 306"/>
              <a:gd name="T50" fmla="*/ 73702982 w 237"/>
              <a:gd name="T51" fmla="*/ 516631230 h 306"/>
              <a:gd name="T52" fmla="*/ 50829418 w 237"/>
              <a:gd name="T53" fmla="*/ 511590919 h 306"/>
              <a:gd name="T54" fmla="*/ 43204370 w 237"/>
              <a:gd name="T55" fmla="*/ 496469988 h 306"/>
              <a:gd name="T56" fmla="*/ 33039764 w 237"/>
              <a:gd name="T57" fmla="*/ 423386280 h 306"/>
              <a:gd name="T58" fmla="*/ 15248509 w 237"/>
              <a:gd name="T59" fmla="*/ 388104007 h 306"/>
              <a:gd name="T60" fmla="*/ 0 w 237"/>
              <a:gd name="T61" fmla="*/ 350302472 h 306"/>
              <a:gd name="T62" fmla="*/ 7625052 w 237"/>
              <a:gd name="T63" fmla="*/ 325100920 h 306"/>
              <a:gd name="T64" fmla="*/ 33039764 w 237"/>
              <a:gd name="T65" fmla="*/ 330141230 h 306"/>
              <a:gd name="T66" fmla="*/ 35580915 w 237"/>
              <a:gd name="T67" fmla="*/ 204131831 h 306"/>
              <a:gd name="T68" fmla="*/ 45747115 w 237"/>
              <a:gd name="T69" fmla="*/ 151209364 h 306"/>
              <a:gd name="T70" fmla="*/ 78785285 w 237"/>
              <a:gd name="T71" fmla="*/ 93246563 h 306"/>
              <a:gd name="T72" fmla="*/ 121991262 w 237"/>
              <a:gd name="T73" fmla="*/ 50403117 h 306"/>
              <a:gd name="T74" fmla="*/ 200776522 w 237"/>
              <a:gd name="T75" fmla="*/ 15120938 h 306"/>
              <a:gd name="T76" fmla="*/ 279561832 w 237"/>
              <a:gd name="T77" fmla="*/ 2520950 h 30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7"/>
              <a:gd name="T118" fmla="*/ 0 h 306"/>
              <a:gd name="T119" fmla="*/ 237 w 237"/>
              <a:gd name="T120" fmla="*/ 306 h 30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7" h="306">
                <a:moveTo>
                  <a:pt x="123" y="0"/>
                </a:moveTo>
                <a:lnTo>
                  <a:pt x="142" y="2"/>
                </a:lnTo>
                <a:lnTo>
                  <a:pt x="157" y="4"/>
                </a:lnTo>
                <a:lnTo>
                  <a:pt x="169" y="9"/>
                </a:lnTo>
                <a:lnTo>
                  <a:pt x="181" y="14"/>
                </a:lnTo>
                <a:lnTo>
                  <a:pt x="194" y="23"/>
                </a:lnTo>
                <a:lnTo>
                  <a:pt x="202" y="31"/>
                </a:lnTo>
                <a:lnTo>
                  <a:pt x="210" y="41"/>
                </a:lnTo>
                <a:lnTo>
                  <a:pt x="216" y="49"/>
                </a:lnTo>
                <a:lnTo>
                  <a:pt x="220" y="61"/>
                </a:lnTo>
                <a:lnTo>
                  <a:pt x="222" y="70"/>
                </a:lnTo>
                <a:lnTo>
                  <a:pt x="223" y="80"/>
                </a:lnTo>
                <a:lnTo>
                  <a:pt x="223" y="92"/>
                </a:lnTo>
                <a:lnTo>
                  <a:pt x="223" y="131"/>
                </a:lnTo>
                <a:lnTo>
                  <a:pt x="227" y="128"/>
                </a:lnTo>
                <a:lnTo>
                  <a:pt x="231" y="128"/>
                </a:lnTo>
                <a:lnTo>
                  <a:pt x="234" y="129"/>
                </a:lnTo>
                <a:lnTo>
                  <a:pt x="236" y="137"/>
                </a:lnTo>
                <a:lnTo>
                  <a:pt x="234" y="146"/>
                </a:lnTo>
                <a:lnTo>
                  <a:pt x="231" y="151"/>
                </a:lnTo>
                <a:lnTo>
                  <a:pt x="225" y="161"/>
                </a:lnTo>
                <a:lnTo>
                  <a:pt x="222" y="166"/>
                </a:lnTo>
                <a:lnTo>
                  <a:pt x="222" y="174"/>
                </a:lnTo>
                <a:lnTo>
                  <a:pt x="222" y="191"/>
                </a:lnTo>
                <a:lnTo>
                  <a:pt x="220" y="197"/>
                </a:lnTo>
                <a:lnTo>
                  <a:pt x="217" y="201"/>
                </a:lnTo>
                <a:lnTo>
                  <a:pt x="214" y="204"/>
                </a:lnTo>
                <a:lnTo>
                  <a:pt x="208" y="207"/>
                </a:lnTo>
                <a:lnTo>
                  <a:pt x="207" y="219"/>
                </a:lnTo>
                <a:lnTo>
                  <a:pt x="205" y="234"/>
                </a:lnTo>
                <a:lnTo>
                  <a:pt x="200" y="247"/>
                </a:lnTo>
                <a:lnTo>
                  <a:pt x="195" y="258"/>
                </a:lnTo>
                <a:lnTo>
                  <a:pt x="187" y="268"/>
                </a:lnTo>
                <a:lnTo>
                  <a:pt x="172" y="279"/>
                </a:lnTo>
                <a:lnTo>
                  <a:pt x="164" y="286"/>
                </a:lnTo>
                <a:lnTo>
                  <a:pt x="149" y="295"/>
                </a:lnTo>
                <a:lnTo>
                  <a:pt x="138" y="302"/>
                </a:lnTo>
                <a:lnTo>
                  <a:pt x="131" y="304"/>
                </a:lnTo>
                <a:lnTo>
                  <a:pt x="120" y="305"/>
                </a:lnTo>
                <a:lnTo>
                  <a:pt x="107" y="303"/>
                </a:lnTo>
                <a:lnTo>
                  <a:pt x="96" y="301"/>
                </a:lnTo>
                <a:lnTo>
                  <a:pt x="86" y="295"/>
                </a:lnTo>
                <a:lnTo>
                  <a:pt x="81" y="291"/>
                </a:lnTo>
                <a:lnTo>
                  <a:pt x="76" y="288"/>
                </a:lnTo>
                <a:lnTo>
                  <a:pt x="69" y="283"/>
                </a:lnTo>
                <a:lnTo>
                  <a:pt x="61" y="278"/>
                </a:lnTo>
                <a:lnTo>
                  <a:pt x="53" y="271"/>
                </a:lnTo>
                <a:lnTo>
                  <a:pt x="46" y="263"/>
                </a:lnTo>
                <a:lnTo>
                  <a:pt x="39" y="250"/>
                </a:lnTo>
                <a:lnTo>
                  <a:pt x="34" y="237"/>
                </a:lnTo>
                <a:lnTo>
                  <a:pt x="31" y="222"/>
                </a:lnTo>
                <a:lnTo>
                  <a:pt x="29" y="205"/>
                </a:lnTo>
                <a:lnTo>
                  <a:pt x="24" y="204"/>
                </a:lnTo>
                <a:lnTo>
                  <a:pt x="20" y="203"/>
                </a:lnTo>
                <a:lnTo>
                  <a:pt x="18" y="201"/>
                </a:lnTo>
                <a:lnTo>
                  <a:pt x="17" y="197"/>
                </a:lnTo>
                <a:lnTo>
                  <a:pt x="15" y="191"/>
                </a:lnTo>
                <a:lnTo>
                  <a:pt x="13" y="168"/>
                </a:lnTo>
                <a:lnTo>
                  <a:pt x="9" y="162"/>
                </a:lnTo>
                <a:lnTo>
                  <a:pt x="6" y="154"/>
                </a:lnTo>
                <a:lnTo>
                  <a:pt x="2" y="145"/>
                </a:lnTo>
                <a:lnTo>
                  <a:pt x="0" y="139"/>
                </a:lnTo>
                <a:lnTo>
                  <a:pt x="1" y="134"/>
                </a:lnTo>
                <a:lnTo>
                  <a:pt x="3" y="129"/>
                </a:lnTo>
                <a:lnTo>
                  <a:pt x="8" y="129"/>
                </a:lnTo>
                <a:lnTo>
                  <a:pt x="13" y="131"/>
                </a:lnTo>
                <a:lnTo>
                  <a:pt x="13" y="95"/>
                </a:lnTo>
                <a:lnTo>
                  <a:pt x="14" y="81"/>
                </a:lnTo>
                <a:lnTo>
                  <a:pt x="16" y="70"/>
                </a:lnTo>
                <a:lnTo>
                  <a:pt x="18" y="60"/>
                </a:lnTo>
                <a:lnTo>
                  <a:pt x="23" y="49"/>
                </a:lnTo>
                <a:lnTo>
                  <a:pt x="31" y="37"/>
                </a:lnTo>
                <a:lnTo>
                  <a:pt x="37" y="30"/>
                </a:lnTo>
                <a:lnTo>
                  <a:pt x="48" y="20"/>
                </a:lnTo>
                <a:lnTo>
                  <a:pt x="65" y="11"/>
                </a:lnTo>
                <a:lnTo>
                  <a:pt x="79" y="6"/>
                </a:lnTo>
                <a:lnTo>
                  <a:pt x="95" y="3"/>
                </a:lnTo>
                <a:lnTo>
                  <a:pt x="110" y="1"/>
                </a:lnTo>
                <a:lnTo>
                  <a:pt x="123" y="0"/>
                </a:lnTo>
              </a:path>
            </a:pathLst>
          </a:custGeom>
          <a:solidFill>
            <a:srgbClr val="FFDFB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409" name="Freeform 30"/>
          <p:cNvSpPr>
            <a:spLocks/>
          </p:cNvSpPr>
          <p:nvPr/>
        </p:nvSpPr>
        <p:spPr bwMode="auto">
          <a:xfrm>
            <a:off x="614363" y="3417888"/>
            <a:ext cx="382587" cy="493712"/>
          </a:xfrm>
          <a:custGeom>
            <a:avLst/>
            <a:gdLst>
              <a:gd name="T0" fmla="*/ 362902033 w 241"/>
              <a:gd name="T1" fmla="*/ 5040307 h 311"/>
              <a:gd name="T2" fmla="*/ 433466397 w 241"/>
              <a:gd name="T3" fmla="*/ 22680587 h 311"/>
              <a:gd name="T4" fmla="*/ 496469411 w 241"/>
              <a:gd name="T5" fmla="*/ 57962743 h 311"/>
              <a:gd name="T6" fmla="*/ 539312795 w 241"/>
              <a:gd name="T7" fmla="*/ 103325492 h 311"/>
              <a:gd name="T8" fmla="*/ 564514318 w 241"/>
              <a:gd name="T9" fmla="*/ 156249518 h 311"/>
              <a:gd name="T10" fmla="*/ 569554622 w 241"/>
              <a:gd name="T11" fmla="*/ 206652572 h 311"/>
              <a:gd name="T12" fmla="*/ 572073981 w 241"/>
              <a:gd name="T13" fmla="*/ 337700562 h 311"/>
              <a:gd name="T14" fmla="*/ 592235199 w 241"/>
              <a:gd name="T15" fmla="*/ 325099005 h 311"/>
              <a:gd name="T16" fmla="*/ 604836755 w 241"/>
              <a:gd name="T17" fmla="*/ 350300532 h 311"/>
              <a:gd name="T18" fmla="*/ 592235199 w 241"/>
              <a:gd name="T19" fmla="*/ 385582670 h 311"/>
              <a:gd name="T20" fmla="*/ 569554622 w 241"/>
              <a:gd name="T21" fmla="*/ 425905212 h 311"/>
              <a:gd name="T22" fmla="*/ 569554622 w 241"/>
              <a:gd name="T23" fmla="*/ 486388877 h 311"/>
              <a:gd name="T24" fmla="*/ 556953067 w 241"/>
              <a:gd name="T25" fmla="*/ 514111351 h 311"/>
              <a:gd name="T26" fmla="*/ 531751544 w 241"/>
              <a:gd name="T27" fmla="*/ 529232267 h 311"/>
              <a:gd name="T28" fmla="*/ 524191881 w 241"/>
              <a:gd name="T29" fmla="*/ 599796543 h 311"/>
              <a:gd name="T30" fmla="*/ 498990357 w 241"/>
              <a:gd name="T31" fmla="*/ 662799567 h 311"/>
              <a:gd name="T32" fmla="*/ 441026060 w 241"/>
              <a:gd name="T33" fmla="*/ 715723568 h 311"/>
              <a:gd name="T34" fmla="*/ 383063252 w 241"/>
              <a:gd name="T35" fmla="*/ 756046011 h 311"/>
              <a:gd name="T36" fmla="*/ 332660205 w 241"/>
              <a:gd name="T37" fmla="*/ 778726592 h 311"/>
              <a:gd name="T38" fmla="*/ 272176550 w 241"/>
              <a:gd name="T39" fmla="*/ 776207233 h 311"/>
              <a:gd name="T40" fmla="*/ 219252557 w 241"/>
              <a:gd name="T41" fmla="*/ 756046011 h 311"/>
              <a:gd name="T42" fmla="*/ 194050984 w 241"/>
              <a:gd name="T43" fmla="*/ 738404148 h 311"/>
              <a:gd name="T44" fmla="*/ 156249493 w 241"/>
              <a:gd name="T45" fmla="*/ 710683262 h 311"/>
              <a:gd name="T46" fmla="*/ 115927056 w 241"/>
              <a:gd name="T47" fmla="*/ 672880178 h 311"/>
              <a:gd name="T48" fmla="*/ 85685204 w 241"/>
              <a:gd name="T49" fmla="*/ 607356207 h 311"/>
              <a:gd name="T50" fmla="*/ 73083648 w 241"/>
              <a:gd name="T51" fmla="*/ 526711321 h 311"/>
              <a:gd name="T52" fmla="*/ 50403059 w 241"/>
              <a:gd name="T53" fmla="*/ 519151656 h 311"/>
              <a:gd name="T54" fmla="*/ 40322449 w 241"/>
              <a:gd name="T55" fmla="*/ 504030740 h 311"/>
              <a:gd name="T56" fmla="*/ 32761199 w 241"/>
              <a:gd name="T57" fmla="*/ 430945518 h 311"/>
              <a:gd name="T58" fmla="*/ 12599971 w 241"/>
              <a:gd name="T59" fmla="*/ 395663281 h 311"/>
              <a:gd name="T60" fmla="*/ 0 w 241"/>
              <a:gd name="T61" fmla="*/ 355340837 h 311"/>
              <a:gd name="T62" fmla="*/ 5040306 w 241"/>
              <a:gd name="T63" fmla="*/ 332660257 h 311"/>
              <a:gd name="T64" fmla="*/ 32761199 w 241"/>
              <a:gd name="T65" fmla="*/ 337700562 h 311"/>
              <a:gd name="T66" fmla="*/ 35282145 w 241"/>
              <a:gd name="T67" fmla="*/ 209171980 h 311"/>
              <a:gd name="T68" fmla="*/ 45362754 w 241"/>
              <a:gd name="T69" fmla="*/ 156249518 h 311"/>
              <a:gd name="T70" fmla="*/ 75604594 w 241"/>
              <a:gd name="T71" fmla="*/ 95765828 h 311"/>
              <a:gd name="T72" fmla="*/ 123486719 w 241"/>
              <a:gd name="T73" fmla="*/ 50403067 h 311"/>
              <a:gd name="T74" fmla="*/ 201612235 w 241"/>
              <a:gd name="T75" fmla="*/ 15120922 h 311"/>
              <a:gd name="T76" fmla="*/ 279736213 w 241"/>
              <a:gd name="T77" fmla="*/ 2519360 h 31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1"/>
              <a:gd name="T118" fmla="*/ 0 h 311"/>
              <a:gd name="T119" fmla="*/ 241 w 241"/>
              <a:gd name="T120" fmla="*/ 311 h 31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1" h="311">
                <a:moveTo>
                  <a:pt x="124" y="0"/>
                </a:moveTo>
                <a:lnTo>
                  <a:pt x="144" y="2"/>
                </a:lnTo>
                <a:lnTo>
                  <a:pt x="159" y="4"/>
                </a:lnTo>
                <a:lnTo>
                  <a:pt x="172" y="9"/>
                </a:lnTo>
                <a:lnTo>
                  <a:pt x="184" y="14"/>
                </a:lnTo>
                <a:lnTo>
                  <a:pt x="197" y="23"/>
                </a:lnTo>
                <a:lnTo>
                  <a:pt x="205" y="32"/>
                </a:lnTo>
                <a:lnTo>
                  <a:pt x="214" y="41"/>
                </a:lnTo>
                <a:lnTo>
                  <a:pt x="219" y="50"/>
                </a:lnTo>
                <a:lnTo>
                  <a:pt x="224" y="62"/>
                </a:lnTo>
                <a:lnTo>
                  <a:pt x="226" y="72"/>
                </a:lnTo>
                <a:lnTo>
                  <a:pt x="226" y="82"/>
                </a:lnTo>
                <a:lnTo>
                  <a:pt x="227" y="94"/>
                </a:lnTo>
                <a:lnTo>
                  <a:pt x="227" y="134"/>
                </a:lnTo>
                <a:lnTo>
                  <a:pt x="230" y="129"/>
                </a:lnTo>
                <a:lnTo>
                  <a:pt x="235" y="129"/>
                </a:lnTo>
                <a:lnTo>
                  <a:pt x="238" y="132"/>
                </a:lnTo>
                <a:lnTo>
                  <a:pt x="240" y="139"/>
                </a:lnTo>
                <a:lnTo>
                  <a:pt x="238" y="147"/>
                </a:lnTo>
                <a:lnTo>
                  <a:pt x="235" y="153"/>
                </a:lnTo>
                <a:lnTo>
                  <a:pt x="229" y="164"/>
                </a:lnTo>
                <a:lnTo>
                  <a:pt x="226" y="169"/>
                </a:lnTo>
                <a:lnTo>
                  <a:pt x="226" y="176"/>
                </a:lnTo>
                <a:lnTo>
                  <a:pt x="226" y="193"/>
                </a:lnTo>
                <a:lnTo>
                  <a:pt x="224" y="200"/>
                </a:lnTo>
                <a:lnTo>
                  <a:pt x="221" y="204"/>
                </a:lnTo>
                <a:lnTo>
                  <a:pt x="218" y="208"/>
                </a:lnTo>
                <a:lnTo>
                  <a:pt x="211" y="210"/>
                </a:lnTo>
                <a:lnTo>
                  <a:pt x="210" y="223"/>
                </a:lnTo>
                <a:lnTo>
                  <a:pt x="208" y="238"/>
                </a:lnTo>
                <a:lnTo>
                  <a:pt x="203" y="251"/>
                </a:lnTo>
                <a:lnTo>
                  <a:pt x="198" y="263"/>
                </a:lnTo>
                <a:lnTo>
                  <a:pt x="190" y="273"/>
                </a:lnTo>
                <a:lnTo>
                  <a:pt x="175" y="284"/>
                </a:lnTo>
                <a:lnTo>
                  <a:pt x="166" y="290"/>
                </a:lnTo>
                <a:lnTo>
                  <a:pt x="152" y="300"/>
                </a:lnTo>
                <a:lnTo>
                  <a:pt x="140" y="307"/>
                </a:lnTo>
                <a:lnTo>
                  <a:pt x="132" y="309"/>
                </a:lnTo>
                <a:lnTo>
                  <a:pt x="121" y="310"/>
                </a:lnTo>
                <a:lnTo>
                  <a:pt x="108" y="308"/>
                </a:lnTo>
                <a:lnTo>
                  <a:pt x="97" y="306"/>
                </a:lnTo>
                <a:lnTo>
                  <a:pt x="87" y="300"/>
                </a:lnTo>
                <a:lnTo>
                  <a:pt x="82" y="296"/>
                </a:lnTo>
                <a:lnTo>
                  <a:pt x="77" y="293"/>
                </a:lnTo>
                <a:lnTo>
                  <a:pt x="70" y="287"/>
                </a:lnTo>
                <a:lnTo>
                  <a:pt x="62" y="282"/>
                </a:lnTo>
                <a:lnTo>
                  <a:pt x="53" y="275"/>
                </a:lnTo>
                <a:lnTo>
                  <a:pt x="46" y="267"/>
                </a:lnTo>
                <a:lnTo>
                  <a:pt x="38" y="255"/>
                </a:lnTo>
                <a:lnTo>
                  <a:pt x="34" y="241"/>
                </a:lnTo>
                <a:lnTo>
                  <a:pt x="30" y="225"/>
                </a:lnTo>
                <a:lnTo>
                  <a:pt x="29" y="209"/>
                </a:lnTo>
                <a:lnTo>
                  <a:pt x="24" y="208"/>
                </a:lnTo>
                <a:lnTo>
                  <a:pt x="20" y="206"/>
                </a:lnTo>
                <a:lnTo>
                  <a:pt x="18" y="204"/>
                </a:lnTo>
                <a:lnTo>
                  <a:pt x="16" y="200"/>
                </a:lnTo>
                <a:lnTo>
                  <a:pt x="14" y="194"/>
                </a:lnTo>
                <a:lnTo>
                  <a:pt x="13" y="171"/>
                </a:lnTo>
                <a:lnTo>
                  <a:pt x="9" y="164"/>
                </a:lnTo>
                <a:lnTo>
                  <a:pt x="5" y="157"/>
                </a:lnTo>
                <a:lnTo>
                  <a:pt x="1" y="147"/>
                </a:lnTo>
                <a:lnTo>
                  <a:pt x="0" y="141"/>
                </a:lnTo>
                <a:lnTo>
                  <a:pt x="0" y="135"/>
                </a:lnTo>
                <a:lnTo>
                  <a:pt x="2" y="132"/>
                </a:lnTo>
                <a:lnTo>
                  <a:pt x="7" y="131"/>
                </a:lnTo>
                <a:lnTo>
                  <a:pt x="13" y="134"/>
                </a:lnTo>
                <a:lnTo>
                  <a:pt x="13" y="95"/>
                </a:lnTo>
                <a:lnTo>
                  <a:pt x="14" y="83"/>
                </a:lnTo>
                <a:lnTo>
                  <a:pt x="15" y="72"/>
                </a:lnTo>
                <a:lnTo>
                  <a:pt x="18" y="62"/>
                </a:lnTo>
                <a:lnTo>
                  <a:pt x="22" y="50"/>
                </a:lnTo>
                <a:lnTo>
                  <a:pt x="30" y="38"/>
                </a:lnTo>
                <a:lnTo>
                  <a:pt x="37" y="30"/>
                </a:lnTo>
                <a:lnTo>
                  <a:pt x="49" y="20"/>
                </a:lnTo>
                <a:lnTo>
                  <a:pt x="65" y="11"/>
                </a:lnTo>
                <a:lnTo>
                  <a:pt x="80" y="6"/>
                </a:lnTo>
                <a:lnTo>
                  <a:pt x="96" y="3"/>
                </a:lnTo>
                <a:lnTo>
                  <a:pt x="111" y="1"/>
                </a:lnTo>
                <a:lnTo>
                  <a:pt x="12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92150" y="3605213"/>
            <a:ext cx="244475" cy="238125"/>
            <a:chOff x="1224" y="1752"/>
            <a:chExt cx="154" cy="150"/>
          </a:xfrm>
        </p:grpSpPr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1224" y="1752"/>
              <a:ext cx="154" cy="35"/>
              <a:chOff x="1224" y="1752"/>
              <a:chExt cx="154" cy="35"/>
            </a:xfrm>
          </p:grpSpPr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1310" y="1754"/>
                <a:ext cx="68" cy="33"/>
                <a:chOff x="1310" y="1754"/>
                <a:chExt cx="68" cy="33"/>
              </a:xfrm>
            </p:grpSpPr>
            <p:sp>
              <p:nvSpPr>
                <p:cNvPr id="16435" name="Freeform 34"/>
                <p:cNvSpPr>
                  <a:spLocks/>
                </p:cNvSpPr>
                <p:nvPr/>
              </p:nvSpPr>
              <p:spPr bwMode="auto">
                <a:xfrm>
                  <a:off x="1310" y="1754"/>
                  <a:ext cx="68" cy="33"/>
                </a:xfrm>
                <a:custGeom>
                  <a:avLst/>
                  <a:gdLst>
                    <a:gd name="T0" fmla="*/ 0 w 68"/>
                    <a:gd name="T1" fmla="*/ 32 h 33"/>
                    <a:gd name="T2" fmla="*/ 1 w 68"/>
                    <a:gd name="T3" fmla="*/ 24 h 33"/>
                    <a:gd name="T4" fmla="*/ 4 w 68"/>
                    <a:gd name="T5" fmla="*/ 16 h 33"/>
                    <a:gd name="T6" fmla="*/ 6 w 68"/>
                    <a:gd name="T7" fmla="*/ 10 h 33"/>
                    <a:gd name="T8" fmla="*/ 8 w 68"/>
                    <a:gd name="T9" fmla="*/ 7 h 33"/>
                    <a:gd name="T10" fmla="*/ 11 w 68"/>
                    <a:gd name="T11" fmla="*/ 3 h 33"/>
                    <a:gd name="T12" fmla="*/ 15 w 68"/>
                    <a:gd name="T13" fmla="*/ 2 h 33"/>
                    <a:gd name="T14" fmla="*/ 22 w 68"/>
                    <a:gd name="T15" fmla="*/ 0 h 33"/>
                    <a:gd name="T16" fmla="*/ 29 w 68"/>
                    <a:gd name="T17" fmla="*/ 0 h 33"/>
                    <a:gd name="T18" fmla="*/ 40 w 68"/>
                    <a:gd name="T19" fmla="*/ 2 h 33"/>
                    <a:gd name="T20" fmla="*/ 49 w 68"/>
                    <a:gd name="T21" fmla="*/ 3 h 33"/>
                    <a:gd name="T22" fmla="*/ 59 w 68"/>
                    <a:gd name="T23" fmla="*/ 6 h 33"/>
                    <a:gd name="T24" fmla="*/ 67 w 68"/>
                    <a:gd name="T25" fmla="*/ 10 h 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8"/>
                    <a:gd name="T40" fmla="*/ 0 h 33"/>
                    <a:gd name="T41" fmla="*/ 68 w 68"/>
                    <a:gd name="T42" fmla="*/ 33 h 3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8" h="33">
                      <a:moveTo>
                        <a:pt x="0" y="32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6" y="10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5" y="2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40" y="2"/>
                      </a:lnTo>
                      <a:lnTo>
                        <a:pt x="49" y="3"/>
                      </a:lnTo>
                      <a:lnTo>
                        <a:pt x="59" y="6"/>
                      </a:lnTo>
                      <a:lnTo>
                        <a:pt x="67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6436" name="Freeform 35"/>
                <p:cNvSpPr>
                  <a:spLocks/>
                </p:cNvSpPr>
                <p:nvPr/>
              </p:nvSpPr>
              <p:spPr bwMode="auto">
                <a:xfrm>
                  <a:off x="1323" y="1766"/>
                  <a:ext cx="47" cy="17"/>
                </a:xfrm>
                <a:custGeom>
                  <a:avLst/>
                  <a:gdLst>
                    <a:gd name="T0" fmla="*/ 0 w 47"/>
                    <a:gd name="T1" fmla="*/ 11 h 17"/>
                    <a:gd name="T2" fmla="*/ 3 w 47"/>
                    <a:gd name="T3" fmla="*/ 8 h 17"/>
                    <a:gd name="T4" fmla="*/ 8 w 47"/>
                    <a:gd name="T5" fmla="*/ 4 h 17"/>
                    <a:gd name="T6" fmla="*/ 13 w 47"/>
                    <a:gd name="T7" fmla="*/ 2 h 17"/>
                    <a:gd name="T8" fmla="*/ 17 w 47"/>
                    <a:gd name="T9" fmla="*/ 1 h 17"/>
                    <a:gd name="T10" fmla="*/ 24 w 47"/>
                    <a:gd name="T11" fmla="*/ 0 h 17"/>
                    <a:gd name="T12" fmla="*/ 32 w 47"/>
                    <a:gd name="T13" fmla="*/ 2 h 17"/>
                    <a:gd name="T14" fmla="*/ 37 w 47"/>
                    <a:gd name="T15" fmla="*/ 4 h 17"/>
                    <a:gd name="T16" fmla="*/ 43 w 47"/>
                    <a:gd name="T17" fmla="*/ 7 h 17"/>
                    <a:gd name="T18" fmla="*/ 46 w 47"/>
                    <a:gd name="T19" fmla="*/ 10 h 17"/>
                    <a:gd name="T20" fmla="*/ 41 w 47"/>
                    <a:gd name="T21" fmla="*/ 12 h 17"/>
                    <a:gd name="T22" fmla="*/ 33 w 47"/>
                    <a:gd name="T23" fmla="*/ 14 h 17"/>
                    <a:gd name="T24" fmla="*/ 25 w 47"/>
                    <a:gd name="T25" fmla="*/ 16 h 17"/>
                    <a:gd name="T26" fmla="*/ 16 w 47"/>
                    <a:gd name="T27" fmla="*/ 14 h 17"/>
                    <a:gd name="T28" fmla="*/ 9 w 47"/>
                    <a:gd name="T29" fmla="*/ 13 h 17"/>
                    <a:gd name="T30" fmla="*/ 0 w 47"/>
                    <a:gd name="T31" fmla="*/ 11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7"/>
                    <a:gd name="T49" fmla="*/ 0 h 17"/>
                    <a:gd name="T50" fmla="*/ 47 w 47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7" h="17">
                      <a:moveTo>
                        <a:pt x="0" y="11"/>
                      </a:moveTo>
                      <a:lnTo>
                        <a:pt x="3" y="8"/>
                      </a:lnTo>
                      <a:lnTo>
                        <a:pt x="8" y="4"/>
                      </a:lnTo>
                      <a:lnTo>
                        <a:pt x="13" y="2"/>
                      </a:lnTo>
                      <a:lnTo>
                        <a:pt x="17" y="1"/>
                      </a:lnTo>
                      <a:lnTo>
                        <a:pt x="24" y="0"/>
                      </a:lnTo>
                      <a:lnTo>
                        <a:pt x="32" y="2"/>
                      </a:lnTo>
                      <a:lnTo>
                        <a:pt x="37" y="4"/>
                      </a:lnTo>
                      <a:lnTo>
                        <a:pt x="43" y="7"/>
                      </a:lnTo>
                      <a:lnTo>
                        <a:pt x="46" y="10"/>
                      </a:lnTo>
                      <a:lnTo>
                        <a:pt x="41" y="12"/>
                      </a:lnTo>
                      <a:lnTo>
                        <a:pt x="33" y="14"/>
                      </a:lnTo>
                      <a:lnTo>
                        <a:pt x="25" y="16"/>
                      </a:lnTo>
                      <a:lnTo>
                        <a:pt x="16" y="14"/>
                      </a:lnTo>
                      <a:lnTo>
                        <a:pt x="9" y="13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1224" y="1752"/>
                <a:ext cx="66" cy="35"/>
                <a:chOff x="1224" y="1752"/>
                <a:chExt cx="66" cy="35"/>
              </a:xfrm>
            </p:grpSpPr>
            <p:sp>
              <p:nvSpPr>
                <p:cNvPr id="16433" name="Freeform 37"/>
                <p:cNvSpPr>
                  <a:spLocks/>
                </p:cNvSpPr>
                <p:nvPr/>
              </p:nvSpPr>
              <p:spPr bwMode="auto">
                <a:xfrm>
                  <a:off x="1224" y="1752"/>
                  <a:ext cx="66" cy="35"/>
                </a:xfrm>
                <a:custGeom>
                  <a:avLst/>
                  <a:gdLst>
                    <a:gd name="T0" fmla="*/ 65 w 66"/>
                    <a:gd name="T1" fmla="*/ 34 h 35"/>
                    <a:gd name="T2" fmla="*/ 63 w 66"/>
                    <a:gd name="T3" fmla="*/ 25 h 35"/>
                    <a:gd name="T4" fmla="*/ 60 w 66"/>
                    <a:gd name="T5" fmla="*/ 17 h 35"/>
                    <a:gd name="T6" fmla="*/ 58 w 66"/>
                    <a:gd name="T7" fmla="*/ 11 h 35"/>
                    <a:gd name="T8" fmla="*/ 56 w 66"/>
                    <a:gd name="T9" fmla="*/ 6 h 35"/>
                    <a:gd name="T10" fmla="*/ 52 w 66"/>
                    <a:gd name="T11" fmla="*/ 3 h 35"/>
                    <a:gd name="T12" fmla="*/ 48 w 66"/>
                    <a:gd name="T13" fmla="*/ 0 h 35"/>
                    <a:gd name="T14" fmla="*/ 43 w 66"/>
                    <a:gd name="T15" fmla="*/ 0 h 35"/>
                    <a:gd name="T16" fmla="*/ 36 w 66"/>
                    <a:gd name="T17" fmla="*/ 0 h 35"/>
                    <a:gd name="T18" fmla="*/ 27 w 66"/>
                    <a:gd name="T19" fmla="*/ 2 h 35"/>
                    <a:gd name="T20" fmla="*/ 17 w 66"/>
                    <a:gd name="T21" fmla="*/ 3 h 35"/>
                    <a:gd name="T22" fmla="*/ 8 w 66"/>
                    <a:gd name="T23" fmla="*/ 6 h 35"/>
                    <a:gd name="T24" fmla="*/ 0 w 66"/>
                    <a:gd name="T25" fmla="*/ 10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6"/>
                    <a:gd name="T40" fmla="*/ 0 h 35"/>
                    <a:gd name="T41" fmla="*/ 66 w 66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6" h="35">
                      <a:moveTo>
                        <a:pt x="65" y="34"/>
                      </a:moveTo>
                      <a:lnTo>
                        <a:pt x="63" y="25"/>
                      </a:lnTo>
                      <a:lnTo>
                        <a:pt x="60" y="17"/>
                      </a:lnTo>
                      <a:lnTo>
                        <a:pt x="58" y="11"/>
                      </a:lnTo>
                      <a:lnTo>
                        <a:pt x="56" y="6"/>
                      </a:lnTo>
                      <a:lnTo>
                        <a:pt x="52" y="3"/>
                      </a:lnTo>
                      <a:lnTo>
                        <a:pt x="48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27" y="2"/>
                      </a:lnTo>
                      <a:lnTo>
                        <a:pt x="17" y="3"/>
                      </a:lnTo>
                      <a:lnTo>
                        <a:pt x="8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6434" name="Freeform 38"/>
                <p:cNvSpPr>
                  <a:spLocks/>
                </p:cNvSpPr>
                <p:nvPr/>
              </p:nvSpPr>
              <p:spPr bwMode="auto">
                <a:xfrm>
                  <a:off x="1229" y="1765"/>
                  <a:ext cx="47" cy="17"/>
                </a:xfrm>
                <a:custGeom>
                  <a:avLst/>
                  <a:gdLst>
                    <a:gd name="T0" fmla="*/ 46 w 47"/>
                    <a:gd name="T1" fmla="*/ 11 h 17"/>
                    <a:gd name="T2" fmla="*/ 43 w 47"/>
                    <a:gd name="T3" fmla="*/ 8 h 17"/>
                    <a:gd name="T4" fmla="*/ 38 w 47"/>
                    <a:gd name="T5" fmla="*/ 4 h 17"/>
                    <a:gd name="T6" fmla="*/ 33 w 47"/>
                    <a:gd name="T7" fmla="*/ 2 h 17"/>
                    <a:gd name="T8" fmla="*/ 29 w 47"/>
                    <a:gd name="T9" fmla="*/ 1 h 17"/>
                    <a:gd name="T10" fmla="*/ 22 w 47"/>
                    <a:gd name="T11" fmla="*/ 0 h 17"/>
                    <a:gd name="T12" fmla="*/ 14 w 47"/>
                    <a:gd name="T13" fmla="*/ 2 h 17"/>
                    <a:gd name="T14" fmla="*/ 9 w 47"/>
                    <a:gd name="T15" fmla="*/ 4 h 17"/>
                    <a:gd name="T16" fmla="*/ 3 w 47"/>
                    <a:gd name="T17" fmla="*/ 7 h 17"/>
                    <a:gd name="T18" fmla="*/ 0 w 47"/>
                    <a:gd name="T19" fmla="*/ 10 h 17"/>
                    <a:gd name="T20" fmla="*/ 5 w 47"/>
                    <a:gd name="T21" fmla="*/ 12 h 17"/>
                    <a:gd name="T22" fmla="*/ 13 w 47"/>
                    <a:gd name="T23" fmla="*/ 14 h 17"/>
                    <a:gd name="T24" fmla="*/ 21 w 47"/>
                    <a:gd name="T25" fmla="*/ 16 h 17"/>
                    <a:gd name="T26" fmla="*/ 30 w 47"/>
                    <a:gd name="T27" fmla="*/ 14 h 17"/>
                    <a:gd name="T28" fmla="*/ 37 w 47"/>
                    <a:gd name="T29" fmla="*/ 13 h 17"/>
                    <a:gd name="T30" fmla="*/ 46 w 47"/>
                    <a:gd name="T31" fmla="*/ 11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7"/>
                    <a:gd name="T49" fmla="*/ 0 h 17"/>
                    <a:gd name="T50" fmla="*/ 47 w 47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7" h="17">
                      <a:moveTo>
                        <a:pt x="46" y="11"/>
                      </a:moveTo>
                      <a:lnTo>
                        <a:pt x="43" y="8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1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5" y="12"/>
                      </a:lnTo>
                      <a:lnTo>
                        <a:pt x="13" y="14"/>
                      </a:lnTo>
                      <a:lnTo>
                        <a:pt x="21" y="16"/>
                      </a:lnTo>
                      <a:lnTo>
                        <a:pt x="30" y="14"/>
                      </a:lnTo>
                      <a:lnTo>
                        <a:pt x="37" y="13"/>
                      </a:lnTo>
                      <a:lnTo>
                        <a:pt x="46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16429" name="Freeform 39"/>
            <p:cNvSpPr>
              <a:spLocks/>
            </p:cNvSpPr>
            <p:nvPr/>
          </p:nvSpPr>
          <p:spPr bwMode="auto">
            <a:xfrm>
              <a:off x="1265" y="1883"/>
              <a:ext cx="67" cy="19"/>
            </a:xfrm>
            <a:custGeom>
              <a:avLst/>
              <a:gdLst>
                <a:gd name="T0" fmla="*/ 0 w 67"/>
                <a:gd name="T1" fmla="*/ 2 h 19"/>
                <a:gd name="T2" fmla="*/ 9 w 67"/>
                <a:gd name="T3" fmla="*/ 2 h 19"/>
                <a:gd name="T4" fmla="*/ 15 w 67"/>
                <a:gd name="T5" fmla="*/ 1 h 19"/>
                <a:gd name="T6" fmla="*/ 21 w 67"/>
                <a:gd name="T7" fmla="*/ 0 h 19"/>
                <a:gd name="T8" fmla="*/ 27 w 67"/>
                <a:gd name="T9" fmla="*/ 0 h 19"/>
                <a:gd name="T10" fmla="*/ 35 w 67"/>
                <a:gd name="T11" fmla="*/ 2 h 19"/>
                <a:gd name="T12" fmla="*/ 41 w 67"/>
                <a:gd name="T13" fmla="*/ 0 h 19"/>
                <a:gd name="T14" fmla="*/ 47 w 67"/>
                <a:gd name="T15" fmla="*/ 0 h 19"/>
                <a:gd name="T16" fmla="*/ 56 w 67"/>
                <a:gd name="T17" fmla="*/ 0 h 19"/>
                <a:gd name="T18" fmla="*/ 66 w 67"/>
                <a:gd name="T19" fmla="*/ 2 h 19"/>
                <a:gd name="T20" fmla="*/ 64 w 67"/>
                <a:gd name="T21" fmla="*/ 4 h 19"/>
                <a:gd name="T22" fmla="*/ 62 w 67"/>
                <a:gd name="T23" fmla="*/ 8 h 19"/>
                <a:gd name="T24" fmla="*/ 60 w 67"/>
                <a:gd name="T25" fmla="*/ 13 h 19"/>
                <a:gd name="T26" fmla="*/ 57 w 67"/>
                <a:gd name="T27" fmla="*/ 16 h 19"/>
                <a:gd name="T28" fmla="*/ 50 w 67"/>
                <a:gd name="T29" fmla="*/ 18 h 19"/>
                <a:gd name="T30" fmla="*/ 41 w 67"/>
                <a:gd name="T31" fmla="*/ 18 h 19"/>
                <a:gd name="T32" fmla="*/ 30 w 67"/>
                <a:gd name="T33" fmla="*/ 18 h 19"/>
                <a:gd name="T34" fmla="*/ 20 w 67"/>
                <a:gd name="T35" fmla="*/ 17 h 19"/>
                <a:gd name="T36" fmla="*/ 13 w 67"/>
                <a:gd name="T37" fmla="*/ 16 h 19"/>
                <a:gd name="T38" fmla="*/ 7 w 67"/>
                <a:gd name="T39" fmla="*/ 12 h 19"/>
                <a:gd name="T40" fmla="*/ 6 w 67"/>
                <a:gd name="T41" fmla="*/ 11 h 19"/>
                <a:gd name="T42" fmla="*/ 4 w 67"/>
                <a:gd name="T43" fmla="*/ 7 h 19"/>
                <a:gd name="T44" fmla="*/ 0 w 67"/>
                <a:gd name="T45" fmla="*/ 2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19"/>
                <a:gd name="T71" fmla="*/ 67 w 67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19">
                  <a:moveTo>
                    <a:pt x="0" y="2"/>
                  </a:moveTo>
                  <a:lnTo>
                    <a:pt x="9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8"/>
                  </a:lnTo>
                  <a:lnTo>
                    <a:pt x="60" y="13"/>
                  </a:lnTo>
                  <a:lnTo>
                    <a:pt x="57" y="16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30" y="18"/>
                  </a:lnTo>
                  <a:lnTo>
                    <a:pt x="20" y="17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4" y="7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30" name="Freeform 40"/>
            <p:cNvSpPr>
              <a:spLocks/>
            </p:cNvSpPr>
            <p:nvPr/>
          </p:nvSpPr>
          <p:spPr bwMode="auto">
            <a:xfrm>
              <a:off x="1277" y="1837"/>
              <a:ext cx="43" cy="17"/>
            </a:xfrm>
            <a:custGeom>
              <a:avLst/>
              <a:gdLst>
                <a:gd name="T0" fmla="*/ 2 w 43"/>
                <a:gd name="T1" fmla="*/ 0 h 17"/>
                <a:gd name="T2" fmla="*/ 1 w 43"/>
                <a:gd name="T3" fmla="*/ 4 h 17"/>
                <a:gd name="T4" fmla="*/ 0 w 43"/>
                <a:gd name="T5" fmla="*/ 8 h 17"/>
                <a:gd name="T6" fmla="*/ 2 w 43"/>
                <a:gd name="T7" fmla="*/ 11 h 17"/>
                <a:gd name="T8" fmla="*/ 5 w 43"/>
                <a:gd name="T9" fmla="*/ 12 h 17"/>
                <a:gd name="T10" fmla="*/ 9 w 43"/>
                <a:gd name="T11" fmla="*/ 13 h 17"/>
                <a:gd name="T12" fmla="*/ 15 w 43"/>
                <a:gd name="T13" fmla="*/ 14 h 17"/>
                <a:gd name="T14" fmla="*/ 21 w 43"/>
                <a:gd name="T15" fmla="*/ 16 h 17"/>
                <a:gd name="T16" fmla="*/ 27 w 43"/>
                <a:gd name="T17" fmla="*/ 16 h 17"/>
                <a:gd name="T18" fmla="*/ 30 w 43"/>
                <a:gd name="T19" fmla="*/ 14 h 17"/>
                <a:gd name="T20" fmla="*/ 34 w 43"/>
                <a:gd name="T21" fmla="*/ 13 h 17"/>
                <a:gd name="T22" fmla="*/ 38 w 43"/>
                <a:gd name="T23" fmla="*/ 12 h 17"/>
                <a:gd name="T24" fmla="*/ 41 w 43"/>
                <a:gd name="T25" fmla="*/ 10 h 17"/>
                <a:gd name="T26" fmla="*/ 42 w 43"/>
                <a:gd name="T27" fmla="*/ 7 h 17"/>
                <a:gd name="T28" fmla="*/ 41 w 43"/>
                <a:gd name="T29" fmla="*/ 2 h 17"/>
                <a:gd name="T30" fmla="*/ 40 w 43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17"/>
                <a:gd name="T50" fmla="*/ 43 w 4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17">
                  <a:moveTo>
                    <a:pt x="2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0" y="14"/>
                  </a:lnTo>
                  <a:lnTo>
                    <a:pt x="34" y="13"/>
                  </a:lnTo>
                  <a:lnTo>
                    <a:pt x="38" y="12"/>
                  </a:lnTo>
                  <a:lnTo>
                    <a:pt x="41" y="10"/>
                  </a:lnTo>
                  <a:lnTo>
                    <a:pt x="42" y="7"/>
                  </a:lnTo>
                  <a:lnTo>
                    <a:pt x="41" y="2"/>
                  </a:lnTo>
                  <a:lnTo>
                    <a:pt x="4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92150" y="3605213"/>
            <a:ext cx="244475" cy="55562"/>
            <a:chOff x="1224" y="1752"/>
            <a:chExt cx="154" cy="35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310" y="1754"/>
              <a:ext cx="68" cy="33"/>
              <a:chOff x="1310" y="1754"/>
              <a:chExt cx="68" cy="33"/>
            </a:xfrm>
          </p:grpSpPr>
          <p:sp>
            <p:nvSpPr>
              <p:cNvPr id="16426" name="Freeform 43"/>
              <p:cNvSpPr>
                <a:spLocks/>
              </p:cNvSpPr>
              <p:nvPr/>
            </p:nvSpPr>
            <p:spPr bwMode="auto">
              <a:xfrm>
                <a:off x="1310" y="1754"/>
                <a:ext cx="68" cy="33"/>
              </a:xfrm>
              <a:custGeom>
                <a:avLst/>
                <a:gdLst>
                  <a:gd name="T0" fmla="*/ 0 w 68"/>
                  <a:gd name="T1" fmla="*/ 32 h 33"/>
                  <a:gd name="T2" fmla="*/ 1 w 68"/>
                  <a:gd name="T3" fmla="*/ 24 h 33"/>
                  <a:gd name="T4" fmla="*/ 4 w 68"/>
                  <a:gd name="T5" fmla="*/ 16 h 33"/>
                  <a:gd name="T6" fmla="*/ 6 w 68"/>
                  <a:gd name="T7" fmla="*/ 10 h 33"/>
                  <a:gd name="T8" fmla="*/ 8 w 68"/>
                  <a:gd name="T9" fmla="*/ 7 h 33"/>
                  <a:gd name="T10" fmla="*/ 11 w 68"/>
                  <a:gd name="T11" fmla="*/ 3 h 33"/>
                  <a:gd name="T12" fmla="*/ 15 w 68"/>
                  <a:gd name="T13" fmla="*/ 2 h 33"/>
                  <a:gd name="T14" fmla="*/ 22 w 68"/>
                  <a:gd name="T15" fmla="*/ 0 h 33"/>
                  <a:gd name="T16" fmla="*/ 29 w 68"/>
                  <a:gd name="T17" fmla="*/ 0 h 33"/>
                  <a:gd name="T18" fmla="*/ 40 w 68"/>
                  <a:gd name="T19" fmla="*/ 2 h 33"/>
                  <a:gd name="T20" fmla="*/ 49 w 68"/>
                  <a:gd name="T21" fmla="*/ 3 h 33"/>
                  <a:gd name="T22" fmla="*/ 59 w 68"/>
                  <a:gd name="T23" fmla="*/ 6 h 33"/>
                  <a:gd name="T24" fmla="*/ 67 w 68"/>
                  <a:gd name="T25" fmla="*/ 1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3"/>
                  <a:gd name="T41" fmla="*/ 68 w 68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3">
                    <a:moveTo>
                      <a:pt x="0" y="32"/>
                    </a:moveTo>
                    <a:lnTo>
                      <a:pt x="1" y="24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0" y="2"/>
                    </a:lnTo>
                    <a:lnTo>
                      <a:pt x="49" y="3"/>
                    </a:lnTo>
                    <a:lnTo>
                      <a:pt x="59" y="6"/>
                    </a:lnTo>
                    <a:lnTo>
                      <a:pt x="67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27" name="Freeform 44"/>
              <p:cNvSpPr>
                <a:spLocks/>
              </p:cNvSpPr>
              <p:nvPr/>
            </p:nvSpPr>
            <p:spPr bwMode="auto">
              <a:xfrm>
                <a:off x="1323" y="1766"/>
                <a:ext cx="47" cy="17"/>
              </a:xfrm>
              <a:custGeom>
                <a:avLst/>
                <a:gdLst>
                  <a:gd name="T0" fmla="*/ 0 w 47"/>
                  <a:gd name="T1" fmla="*/ 11 h 17"/>
                  <a:gd name="T2" fmla="*/ 3 w 47"/>
                  <a:gd name="T3" fmla="*/ 8 h 17"/>
                  <a:gd name="T4" fmla="*/ 8 w 47"/>
                  <a:gd name="T5" fmla="*/ 4 h 17"/>
                  <a:gd name="T6" fmla="*/ 13 w 47"/>
                  <a:gd name="T7" fmla="*/ 2 h 17"/>
                  <a:gd name="T8" fmla="*/ 17 w 47"/>
                  <a:gd name="T9" fmla="*/ 1 h 17"/>
                  <a:gd name="T10" fmla="*/ 24 w 47"/>
                  <a:gd name="T11" fmla="*/ 0 h 17"/>
                  <a:gd name="T12" fmla="*/ 32 w 47"/>
                  <a:gd name="T13" fmla="*/ 2 h 17"/>
                  <a:gd name="T14" fmla="*/ 37 w 47"/>
                  <a:gd name="T15" fmla="*/ 4 h 17"/>
                  <a:gd name="T16" fmla="*/ 43 w 47"/>
                  <a:gd name="T17" fmla="*/ 7 h 17"/>
                  <a:gd name="T18" fmla="*/ 46 w 47"/>
                  <a:gd name="T19" fmla="*/ 10 h 17"/>
                  <a:gd name="T20" fmla="*/ 41 w 47"/>
                  <a:gd name="T21" fmla="*/ 12 h 17"/>
                  <a:gd name="T22" fmla="*/ 33 w 47"/>
                  <a:gd name="T23" fmla="*/ 14 h 17"/>
                  <a:gd name="T24" fmla="*/ 25 w 47"/>
                  <a:gd name="T25" fmla="*/ 16 h 17"/>
                  <a:gd name="T26" fmla="*/ 16 w 47"/>
                  <a:gd name="T27" fmla="*/ 14 h 17"/>
                  <a:gd name="T28" fmla="*/ 9 w 47"/>
                  <a:gd name="T29" fmla="*/ 13 h 17"/>
                  <a:gd name="T30" fmla="*/ 0 w 47"/>
                  <a:gd name="T31" fmla="*/ 11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17"/>
                  <a:gd name="T50" fmla="*/ 47 w 4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17">
                    <a:moveTo>
                      <a:pt x="0" y="11"/>
                    </a:moveTo>
                    <a:lnTo>
                      <a:pt x="3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41" y="12"/>
                    </a:lnTo>
                    <a:lnTo>
                      <a:pt x="33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9" y="13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1224" y="1752"/>
              <a:ext cx="66" cy="35"/>
              <a:chOff x="1224" y="1752"/>
              <a:chExt cx="66" cy="35"/>
            </a:xfrm>
          </p:grpSpPr>
          <p:sp>
            <p:nvSpPr>
              <p:cNvPr id="16424" name="Freeform 46"/>
              <p:cNvSpPr>
                <a:spLocks/>
              </p:cNvSpPr>
              <p:nvPr/>
            </p:nvSpPr>
            <p:spPr bwMode="auto">
              <a:xfrm>
                <a:off x="1224" y="1752"/>
                <a:ext cx="66" cy="35"/>
              </a:xfrm>
              <a:custGeom>
                <a:avLst/>
                <a:gdLst>
                  <a:gd name="T0" fmla="*/ 65 w 66"/>
                  <a:gd name="T1" fmla="*/ 34 h 35"/>
                  <a:gd name="T2" fmla="*/ 63 w 66"/>
                  <a:gd name="T3" fmla="*/ 25 h 35"/>
                  <a:gd name="T4" fmla="*/ 60 w 66"/>
                  <a:gd name="T5" fmla="*/ 17 h 35"/>
                  <a:gd name="T6" fmla="*/ 58 w 66"/>
                  <a:gd name="T7" fmla="*/ 11 h 35"/>
                  <a:gd name="T8" fmla="*/ 56 w 66"/>
                  <a:gd name="T9" fmla="*/ 6 h 35"/>
                  <a:gd name="T10" fmla="*/ 52 w 66"/>
                  <a:gd name="T11" fmla="*/ 3 h 35"/>
                  <a:gd name="T12" fmla="*/ 48 w 66"/>
                  <a:gd name="T13" fmla="*/ 0 h 35"/>
                  <a:gd name="T14" fmla="*/ 43 w 66"/>
                  <a:gd name="T15" fmla="*/ 0 h 35"/>
                  <a:gd name="T16" fmla="*/ 36 w 66"/>
                  <a:gd name="T17" fmla="*/ 0 h 35"/>
                  <a:gd name="T18" fmla="*/ 27 w 66"/>
                  <a:gd name="T19" fmla="*/ 2 h 35"/>
                  <a:gd name="T20" fmla="*/ 17 w 66"/>
                  <a:gd name="T21" fmla="*/ 3 h 35"/>
                  <a:gd name="T22" fmla="*/ 8 w 66"/>
                  <a:gd name="T23" fmla="*/ 6 h 35"/>
                  <a:gd name="T24" fmla="*/ 0 w 66"/>
                  <a:gd name="T25" fmla="*/ 1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35"/>
                  <a:gd name="T41" fmla="*/ 66 w 66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35">
                    <a:moveTo>
                      <a:pt x="65" y="34"/>
                    </a:moveTo>
                    <a:lnTo>
                      <a:pt x="63" y="25"/>
                    </a:lnTo>
                    <a:lnTo>
                      <a:pt x="60" y="17"/>
                    </a:lnTo>
                    <a:lnTo>
                      <a:pt x="58" y="11"/>
                    </a:lnTo>
                    <a:lnTo>
                      <a:pt x="56" y="6"/>
                    </a:lnTo>
                    <a:lnTo>
                      <a:pt x="52" y="3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7" y="2"/>
                    </a:lnTo>
                    <a:lnTo>
                      <a:pt x="17" y="3"/>
                    </a:lnTo>
                    <a:lnTo>
                      <a:pt x="8" y="6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25" name="Freeform 47"/>
              <p:cNvSpPr>
                <a:spLocks/>
              </p:cNvSpPr>
              <p:nvPr/>
            </p:nvSpPr>
            <p:spPr bwMode="auto">
              <a:xfrm>
                <a:off x="1229" y="1765"/>
                <a:ext cx="47" cy="17"/>
              </a:xfrm>
              <a:custGeom>
                <a:avLst/>
                <a:gdLst>
                  <a:gd name="T0" fmla="*/ 46 w 47"/>
                  <a:gd name="T1" fmla="*/ 11 h 17"/>
                  <a:gd name="T2" fmla="*/ 43 w 47"/>
                  <a:gd name="T3" fmla="*/ 8 h 17"/>
                  <a:gd name="T4" fmla="*/ 38 w 47"/>
                  <a:gd name="T5" fmla="*/ 4 h 17"/>
                  <a:gd name="T6" fmla="*/ 33 w 47"/>
                  <a:gd name="T7" fmla="*/ 2 h 17"/>
                  <a:gd name="T8" fmla="*/ 29 w 47"/>
                  <a:gd name="T9" fmla="*/ 1 h 17"/>
                  <a:gd name="T10" fmla="*/ 22 w 47"/>
                  <a:gd name="T11" fmla="*/ 0 h 17"/>
                  <a:gd name="T12" fmla="*/ 14 w 47"/>
                  <a:gd name="T13" fmla="*/ 2 h 17"/>
                  <a:gd name="T14" fmla="*/ 9 w 47"/>
                  <a:gd name="T15" fmla="*/ 4 h 17"/>
                  <a:gd name="T16" fmla="*/ 3 w 47"/>
                  <a:gd name="T17" fmla="*/ 7 h 17"/>
                  <a:gd name="T18" fmla="*/ 0 w 47"/>
                  <a:gd name="T19" fmla="*/ 10 h 17"/>
                  <a:gd name="T20" fmla="*/ 5 w 47"/>
                  <a:gd name="T21" fmla="*/ 12 h 17"/>
                  <a:gd name="T22" fmla="*/ 13 w 47"/>
                  <a:gd name="T23" fmla="*/ 14 h 17"/>
                  <a:gd name="T24" fmla="*/ 21 w 47"/>
                  <a:gd name="T25" fmla="*/ 16 h 17"/>
                  <a:gd name="T26" fmla="*/ 30 w 47"/>
                  <a:gd name="T27" fmla="*/ 14 h 17"/>
                  <a:gd name="T28" fmla="*/ 37 w 47"/>
                  <a:gd name="T29" fmla="*/ 13 h 17"/>
                  <a:gd name="T30" fmla="*/ 46 w 47"/>
                  <a:gd name="T31" fmla="*/ 11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17"/>
                  <a:gd name="T50" fmla="*/ 47 w 4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17">
                    <a:moveTo>
                      <a:pt x="46" y="11"/>
                    </a:moveTo>
                    <a:lnTo>
                      <a:pt x="43" y="8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3" y="14"/>
                    </a:lnTo>
                    <a:lnTo>
                      <a:pt x="21" y="16"/>
                    </a:lnTo>
                    <a:lnTo>
                      <a:pt x="30" y="14"/>
                    </a:lnTo>
                    <a:lnTo>
                      <a:pt x="37" y="13"/>
                    </a:lnTo>
                    <a:lnTo>
                      <a:pt x="46" y="11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6412" name="Freeform 48"/>
          <p:cNvSpPr>
            <a:spLocks/>
          </p:cNvSpPr>
          <p:nvPr/>
        </p:nvSpPr>
        <p:spPr bwMode="auto">
          <a:xfrm>
            <a:off x="757238" y="3813175"/>
            <a:ext cx="106362" cy="30163"/>
          </a:xfrm>
          <a:custGeom>
            <a:avLst/>
            <a:gdLst>
              <a:gd name="T0" fmla="*/ 0 w 67"/>
              <a:gd name="T1" fmla="*/ 5040396 h 19"/>
              <a:gd name="T2" fmla="*/ 22680502 w 67"/>
              <a:gd name="T3" fmla="*/ 5040396 h 19"/>
              <a:gd name="T4" fmla="*/ 37801367 w 67"/>
              <a:gd name="T5" fmla="*/ 2520992 h 19"/>
              <a:gd name="T6" fmla="*/ 52922239 w 67"/>
              <a:gd name="T7" fmla="*/ 0 h 19"/>
              <a:gd name="T8" fmla="*/ 68043099 w 67"/>
              <a:gd name="T9" fmla="*/ 0 h 19"/>
              <a:gd name="T10" fmla="*/ 88204245 w 67"/>
              <a:gd name="T11" fmla="*/ 5040396 h 19"/>
              <a:gd name="T12" fmla="*/ 103325105 w 67"/>
              <a:gd name="T13" fmla="*/ 0 h 19"/>
              <a:gd name="T14" fmla="*/ 118445989 w 67"/>
              <a:gd name="T15" fmla="*/ 0 h 19"/>
              <a:gd name="T16" fmla="*/ 141128072 w 67"/>
              <a:gd name="T17" fmla="*/ 0 h 19"/>
              <a:gd name="T18" fmla="*/ 166329504 w 67"/>
              <a:gd name="T19" fmla="*/ 5040396 h 19"/>
              <a:gd name="T20" fmla="*/ 161289218 w 67"/>
              <a:gd name="T21" fmla="*/ 10080791 h 19"/>
              <a:gd name="T22" fmla="*/ 156248931 w 67"/>
              <a:gd name="T23" fmla="*/ 20161582 h 19"/>
              <a:gd name="T24" fmla="*/ 151208645 w 67"/>
              <a:gd name="T25" fmla="*/ 32763367 h 19"/>
              <a:gd name="T26" fmla="*/ 143647421 w 67"/>
              <a:gd name="T27" fmla="*/ 40323165 h 19"/>
              <a:gd name="T28" fmla="*/ 126007212 w 67"/>
              <a:gd name="T29" fmla="*/ 45363559 h 19"/>
              <a:gd name="T30" fmla="*/ 103325105 w 67"/>
              <a:gd name="T31" fmla="*/ 45363559 h 19"/>
              <a:gd name="T32" fmla="*/ 75604322 w 67"/>
              <a:gd name="T33" fmla="*/ 45363559 h 19"/>
              <a:gd name="T34" fmla="*/ 50402878 w 67"/>
              <a:gd name="T35" fmla="*/ 42844155 h 19"/>
              <a:gd name="T36" fmla="*/ 32761081 w 67"/>
              <a:gd name="T37" fmla="*/ 40323165 h 19"/>
              <a:gd name="T38" fmla="*/ 17640215 w 67"/>
              <a:gd name="T39" fmla="*/ 30242377 h 19"/>
              <a:gd name="T40" fmla="*/ 15120866 w 67"/>
              <a:gd name="T41" fmla="*/ 27722973 h 19"/>
              <a:gd name="T42" fmla="*/ 10080576 w 67"/>
              <a:gd name="T43" fmla="*/ 17642179 h 19"/>
              <a:gd name="T44" fmla="*/ 0 w 67"/>
              <a:gd name="T45" fmla="*/ 5040396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7"/>
              <a:gd name="T70" fmla="*/ 0 h 19"/>
              <a:gd name="T71" fmla="*/ 67 w 67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7" h="19">
                <a:moveTo>
                  <a:pt x="0" y="2"/>
                </a:moveTo>
                <a:lnTo>
                  <a:pt x="9" y="2"/>
                </a:lnTo>
                <a:lnTo>
                  <a:pt x="15" y="1"/>
                </a:lnTo>
                <a:lnTo>
                  <a:pt x="21" y="0"/>
                </a:lnTo>
                <a:lnTo>
                  <a:pt x="27" y="0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6" y="0"/>
                </a:lnTo>
                <a:lnTo>
                  <a:pt x="66" y="2"/>
                </a:lnTo>
                <a:lnTo>
                  <a:pt x="64" y="4"/>
                </a:lnTo>
                <a:lnTo>
                  <a:pt x="62" y="8"/>
                </a:lnTo>
                <a:lnTo>
                  <a:pt x="60" y="13"/>
                </a:lnTo>
                <a:lnTo>
                  <a:pt x="57" y="16"/>
                </a:lnTo>
                <a:lnTo>
                  <a:pt x="50" y="18"/>
                </a:lnTo>
                <a:lnTo>
                  <a:pt x="41" y="18"/>
                </a:lnTo>
                <a:lnTo>
                  <a:pt x="30" y="18"/>
                </a:lnTo>
                <a:lnTo>
                  <a:pt x="20" y="17"/>
                </a:lnTo>
                <a:lnTo>
                  <a:pt x="13" y="16"/>
                </a:lnTo>
                <a:lnTo>
                  <a:pt x="7" y="12"/>
                </a:lnTo>
                <a:lnTo>
                  <a:pt x="6" y="11"/>
                </a:lnTo>
                <a:lnTo>
                  <a:pt x="4" y="7"/>
                </a:lnTo>
                <a:lnTo>
                  <a:pt x="0" y="2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413" name="Freeform 49"/>
          <p:cNvSpPr>
            <a:spLocks/>
          </p:cNvSpPr>
          <p:nvPr/>
        </p:nvSpPr>
        <p:spPr bwMode="auto">
          <a:xfrm>
            <a:off x="777875" y="3740150"/>
            <a:ext cx="66675" cy="26988"/>
          </a:xfrm>
          <a:custGeom>
            <a:avLst/>
            <a:gdLst>
              <a:gd name="T0" fmla="*/ 4808353 w 43"/>
              <a:gd name="T1" fmla="*/ 0 h 17"/>
              <a:gd name="T2" fmla="*/ 2404952 w 43"/>
              <a:gd name="T3" fmla="*/ 10080810 h 17"/>
              <a:gd name="T4" fmla="*/ 0 w 43"/>
              <a:gd name="T5" fmla="*/ 20161621 h 17"/>
              <a:gd name="T6" fmla="*/ 4808353 w 43"/>
              <a:gd name="T7" fmla="*/ 27723026 h 17"/>
              <a:gd name="T8" fmla="*/ 12021656 w 43"/>
              <a:gd name="T9" fmla="*/ 30242434 h 17"/>
              <a:gd name="T10" fmla="*/ 21638362 w 43"/>
              <a:gd name="T11" fmla="*/ 32763430 h 17"/>
              <a:gd name="T12" fmla="*/ 36064972 w 43"/>
              <a:gd name="T13" fmla="*/ 35282838 h 17"/>
              <a:gd name="T14" fmla="*/ 50490026 w 43"/>
              <a:gd name="T15" fmla="*/ 40323241 h 17"/>
              <a:gd name="T16" fmla="*/ 64916642 w 43"/>
              <a:gd name="T17" fmla="*/ 40323241 h 17"/>
              <a:gd name="T18" fmla="*/ 72128393 w 43"/>
              <a:gd name="T19" fmla="*/ 35282838 h 17"/>
              <a:gd name="T20" fmla="*/ 81746646 w 43"/>
              <a:gd name="T21" fmla="*/ 32763430 h 17"/>
              <a:gd name="T22" fmla="*/ 91363349 w 43"/>
              <a:gd name="T23" fmla="*/ 30242434 h 17"/>
              <a:gd name="T24" fmla="*/ 98576651 w 43"/>
              <a:gd name="T25" fmla="*/ 25202024 h 17"/>
              <a:gd name="T26" fmla="*/ 100980051 w 43"/>
              <a:gd name="T27" fmla="*/ 17642213 h 17"/>
              <a:gd name="T28" fmla="*/ 98576651 w 43"/>
              <a:gd name="T29" fmla="*/ 5040405 h 17"/>
              <a:gd name="T30" fmla="*/ 96171700 w 43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17"/>
              <a:gd name="T50" fmla="*/ 43 w 43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17">
                <a:moveTo>
                  <a:pt x="2" y="0"/>
                </a:moveTo>
                <a:lnTo>
                  <a:pt x="1" y="4"/>
                </a:lnTo>
                <a:lnTo>
                  <a:pt x="0" y="8"/>
                </a:lnTo>
                <a:lnTo>
                  <a:pt x="2" y="11"/>
                </a:lnTo>
                <a:lnTo>
                  <a:pt x="5" y="12"/>
                </a:lnTo>
                <a:lnTo>
                  <a:pt x="9" y="13"/>
                </a:lnTo>
                <a:lnTo>
                  <a:pt x="15" y="14"/>
                </a:lnTo>
                <a:lnTo>
                  <a:pt x="21" y="16"/>
                </a:lnTo>
                <a:lnTo>
                  <a:pt x="27" y="16"/>
                </a:lnTo>
                <a:lnTo>
                  <a:pt x="30" y="14"/>
                </a:lnTo>
                <a:lnTo>
                  <a:pt x="34" y="13"/>
                </a:lnTo>
                <a:lnTo>
                  <a:pt x="38" y="12"/>
                </a:lnTo>
                <a:lnTo>
                  <a:pt x="41" y="10"/>
                </a:lnTo>
                <a:lnTo>
                  <a:pt x="42" y="7"/>
                </a:lnTo>
                <a:lnTo>
                  <a:pt x="41" y="2"/>
                </a:lnTo>
                <a:lnTo>
                  <a:pt x="4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6414" name="Arc 50"/>
          <p:cNvSpPr>
            <a:spLocks/>
          </p:cNvSpPr>
          <p:nvPr/>
        </p:nvSpPr>
        <p:spPr bwMode="auto">
          <a:xfrm>
            <a:off x="1020763" y="4395788"/>
            <a:ext cx="700087" cy="863600"/>
          </a:xfrm>
          <a:custGeom>
            <a:avLst/>
            <a:gdLst>
              <a:gd name="T0" fmla="*/ 735441905 w 21600"/>
              <a:gd name="T1" fmla="*/ 0 h 21640"/>
              <a:gd name="T2" fmla="*/ 0 w 21600"/>
              <a:gd name="T3" fmla="*/ 1375381315 h 21640"/>
              <a:gd name="T4" fmla="*/ 0 w 21600"/>
              <a:gd name="T5" fmla="*/ 2541793 h 21640"/>
              <a:gd name="T6" fmla="*/ 0 60000 65536"/>
              <a:gd name="T7" fmla="*/ 0 60000 65536"/>
              <a:gd name="T8" fmla="*/ 0 60000 65536"/>
              <a:gd name="T9" fmla="*/ 0 w 21600"/>
              <a:gd name="T10" fmla="*/ 0 h 21640"/>
              <a:gd name="T11" fmla="*/ 21600 w 21600"/>
              <a:gd name="T12" fmla="*/ 21640 h 21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40" fill="none" extrusionOk="0">
                <a:moveTo>
                  <a:pt x="21599" y="0"/>
                </a:moveTo>
                <a:cubicBezTo>
                  <a:pt x="21599" y="13"/>
                  <a:pt x="21600" y="26"/>
                  <a:pt x="21600" y="40"/>
                </a:cubicBezTo>
                <a:cubicBezTo>
                  <a:pt x="21600" y="11969"/>
                  <a:pt x="11929" y="21639"/>
                  <a:pt x="0" y="21640"/>
                </a:cubicBezTo>
              </a:path>
              <a:path w="21600" h="21640" stroke="0" extrusionOk="0">
                <a:moveTo>
                  <a:pt x="21599" y="0"/>
                </a:moveTo>
                <a:cubicBezTo>
                  <a:pt x="21599" y="13"/>
                  <a:pt x="21600" y="26"/>
                  <a:pt x="21600" y="40"/>
                </a:cubicBezTo>
                <a:cubicBezTo>
                  <a:pt x="21600" y="11969"/>
                  <a:pt x="11929" y="21639"/>
                  <a:pt x="0" y="21640"/>
                </a:cubicBezTo>
                <a:lnTo>
                  <a:pt x="0" y="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235" name="Rectangle 51"/>
          <p:cNvSpPr>
            <a:spLocks noChangeArrowheads="1"/>
          </p:cNvSpPr>
          <p:nvPr/>
        </p:nvSpPr>
        <p:spPr bwMode="auto">
          <a:xfrm>
            <a:off x="484188" y="5029200"/>
            <a:ext cx="8572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 eaLnBrk="0" hangingPunct="0">
              <a:defRPr/>
            </a:pPr>
            <a:r>
              <a:rPr lang="nl-NL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NO</a:t>
            </a:r>
            <a:endParaRPr lang="nl-NL" sz="1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735513" y="5702300"/>
            <a:ext cx="1401762" cy="731838"/>
            <a:chOff x="3787" y="3073"/>
            <a:chExt cx="883" cy="374"/>
          </a:xfrm>
        </p:grpSpPr>
        <p:sp>
          <p:nvSpPr>
            <p:cNvPr id="16420" name="Oval 53"/>
            <p:cNvSpPr>
              <a:spLocks noChangeArrowheads="1"/>
            </p:cNvSpPr>
            <p:nvPr/>
          </p:nvSpPr>
          <p:spPr bwMode="auto">
            <a:xfrm>
              <a:off x="3787" y="3073"/>
              <a:ext cx="883" cy="348"/>
            </a:xfrm>
            <a:prstGeom prst="ellipse">
              <a:avLst/>
            </a:prstGeom>
            <a:solidFill>
              <a:srgbClr val="FDE3B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/>
            </a:p>
          </p:txBody>
        </p:sp>
        <p:sp>
          <p:nvSpPr>
            <p:cNvPr id="93238" name="Rectangle 54"/>
            <p:cNvSpPr>
              <a:spLocks noChangeArrowheads="1"/>
            </p:cNvSpPr>
            <p:nvPr/>
          </p:nvSpPr>
          <p:spPr bwMode="auto">
            <a:xfrm>
              <a:off x="3868" y="3080"/>
              <a:ext cx="78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7788" tIns="39688" rIns="77788" bIns="39688">
              <a:spAutoFit/>
            </a:bodyPr>
            <a:lstStyle/>
            <a:p>
              <a:pPr algn="ctr" defTabSz="661988" eaLnBrk="0" hangingPunct="0">
                <a:defRPr/>
              </a:pPr>
              <a:r>
                <a:rPr lang="nl-NL" sz="1400" b="1">
                  <a:solidFill>
                    <a:schemeClr val="accent2"/>
                  </a:solidFill>
                  <a:latin typeface="Frutiger 55" pitchFamily="34" charset="0"/>
                  <a:cs typeface="+mn-cs"/>
                </a:rPr>
                <a:t>phospho-</a:t>
              </a:r>
            </a:p>
            <a:p>
              <a:pPr algn="ctr" defTabSz="661988" eaLnBrk="0" hangingPunct="0">
                <a:defRPr/>
              </a:pPr>
              <a:r>
                <a:rPr lang="nl-NL" sz="1400" b="1">
                  <a:solidFill>
                    <a:schemeClr val="accent2"/>
                  </a:solidFill>
                  <a:latin typeface="Frutiger 55" pitchFamily="34" charset="0"/>
                  <a:cs typeface="+mn-cs"/>
                </a:rPr>
                <a:t>diesterase 5</a:t>
              </a:r>
              <a:endParaRPr lang="nl-NL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55" pitchFamily="34" charset="0"/>
                <a:cs typeface="+mn-cs"/>
              </a:endParaRPr>
            </a:p>
          </p:txBody>
        </p:sp>
      </p:grpSp>
      <p:sp>
        <p:nvSpPr>
          <p:cNvPr id="93239" name="Rectangle 55"/>
          <p:cNvSpPr>
            <a:spLocks noChangeArrowheads="1"/>
          </p:cNvSpPr>
          <p:nvPr/>
        </p:nvSpPr>
        <p:spPr bwMode="auto">
          <a:xfrm rot="1440000">
            <a:off x="4856163" y="5410200"/>
            <a:ext cx="12287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algn="ctr" defTabSz="661988" eaLnBrk="0" hangingPunct="0">
              <a:defRPr/>
            </a:pPr>
            <a:r>
              <a:rPr lang="nl-NL" sz="7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</a:t>
            </a:r>
            <a:endParaRPr lang="nl-NL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3240" name="Rectangle 56"/>
          <p:cNvSpPr>
            <a:spLocks noChangeArrowheads="1"/>
          </p:cNvSpPr>
          <p:nvPr/>
        </p:nvSpPr>
        <p:spPr bwMode="auto">
          <a:xfrm>
            <a:off x="6581775" y="5716588"/>
            <a:ext cx="2063750" cy="4445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algn="ctr" defTabSz="661988" eaLnBrk="0" hangingPunct="0">
              <a:defRPr/>
            </a:pPr>
            <a:r>
              <a:rPr lang="en-US" sz="2400" b="1">
                <a:latin typeface="Times New Roman" pitchFamily="18" charset="0"/>
                <a:cs typeface="+mn-cs"/>
              </a:rPr>
              <a:t>PDE5remmer</a:t>
            </a:r>
            <a:endParaRPr lang="nl-NL" sz="1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419" name="Arc 57"/>
          <p:cNvSpPr>
            <a:spLocks/>
          </p:cNvSpPr>
          <p:nvPr/>
        </p:nvSpPr>
        <p:spPr bwMode="auto">
          <a:xfrm>
            <a:off x="2660650" y="3884613"/>
            <a:ext cx="649288" cy="317500"/>
          </a:xfrm>
          <a:custGeom>
            <a:avLst/>
            <a:gdLst>
              <a:gd name="T0" fmla="*/ 0 w 21600"/>
              <a:gd name="T1" fmla="*/ 68257037 h 21600"/>
              <a:gd name="T2" fmla="*/ 585245146 w 21600"/>
              <a:gd name="T3" fmla="*/ 0 h 21600"/>
              <a:gd name="T4" fmla="*/ 586684160 w 21600"/>
              <a:gd name="T5" fmla="*/ 685999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92"/>
                </a:moveTo>
                <a:cubicBezTo>
                  <a:pt x="59" y="9625"/>
                  <a:pt x="9680" y="29"/>
                  <a:pt x="21547" y="0"/>
                </a:cubicBezTo>
              </a:path>
              <a:path w="21600" h="21600" stroke="0" extrusionOk="0">
                <a:moveTo>
                  <a:pt x="0" y="21492"/>
                </a:moveTo>
                <a:cubicBezTo>
                  <a:pt x="59" y="9625"/>
                  <a:pt x="9680" y="29"/>
                  <a:pt x="2154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9" grpId="0" autoUpdateAnimBg="0"/>
      <p:bldP spid="9324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9"/>
            <a:ext cx="2952328" cy="3096344"/>
          </a:xfrm>
        </p:spPr>
      </p:pic>
      <p:pic>
        <p:nvPicPr>
          <p:cNvPr id="7" name="Afbeelding 6" descr="opa en 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1844825"/>
            <a:ext cx="2968724" cy="2217588"/>
          </a:xfrm>
          <a:prstGeom prst="rect">
            <a:avLst/>
          </a:prstGeom>
        </p:spPr>
      </p:pic>
      <p:pic>
        <p:nvPicPr>
          <p:cNvPr id="8" name="Afbeelding 7" descr="pelot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3" y="4149080"/>
            <a:ext cx="4536504" cy="23683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durex glijmidd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9"/>
            <a:ext cx="5698976" cy="1368152"/>
          </a:xfrm>
        </p:spPr>
      </p:pic>
      <p:pic>
        <p:nvPicPr>
          <p:cNvPr id="5" name="Afbeelding 4" descr="what kind of vibr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924944"/>
            <a:ext cx="5372100" cy="30946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2950464" cy="3035808"/>
          </a:xfrm>
        </p:spPr>
      </p:pic>
      <p:pic>
        <p:nvPicPr>
          <p:cNvPr id="5" name="Afbeelding 4" descr="Different%20Touch%20Different%20M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84784"/>
            <a:ext cx="3354030" cy="1440160"/>
          </a:xfrm>
          <a:prstGeom prst="rect">
            <a:avLst/>
          </a:prstGeom>
        </p:spPr>
      </p:pic>
      <p:pic>
        <p:nvPicPr>
          <p:cNvPr id="6" name="Afbeelding 5" descr="omhelzing ouder pa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212976"/>
            <a:ext cx="4360664" cy="30290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+mj-lt"/>
              </a:rPr>
              <a:t>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800" dirty="0">
                <a:latin typeface="+mj-lt"/>
              </a:rPr>
              <a:t>Heeft u nu nog vragen?</a:t>
            </a:r>
          </a:p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Voor vragen die later komen:</a:t>
            </a:r>
          </a:p>
          <a:p>
            <a:pPr>
              <a:buNone/>
            </a:pPr>
            <a:r>
              <a:rPr lang="nl-NL" sz="2800" dirty="0">
                <a:latin typeface="+mj-lt"/>
              </a:rPr>
              <a:t>vanloevesijn@</a:t>
            </a:r>
            <a:r>
              <a:rPr lang="nl-NL" sz="2800" dirty="0" err="1">
                <a:latin typeface="+mj-lt"/>
              </a:rPr>
              <a:t>hetnet.nl</a:t>
            </a:r>
            <a:endParaRPr lang="nl-NL" sz="2800" dirty="0">
              <a:latin typeface="+mj-lt"/>
            </a:endParaRPr>
          </a:p>
          <a:p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sz="4000" i="1" dirty="0">
                <a:latin typeface="+mj-lt"/>
              </a:rPr>
              <a:t>	</a:t>
            </a:r>
            <a:r>
              <a:rPr lang="nl-NL" sz="4000" dirty="0">
                <a:latin typeface="+mj-lt"/>
              </a:rPr>
              <a:t>Kijk niet naar wat niet meer </a:t>
            </a:r>
          </a:p>
          <a:p>
            <a:pPr>
              <a:buNone/>
            </a:pPr>
            <a:r>
              <a:rPr lang="nl-NL" sz="4000" dirty="0">
                <a:latin typeface="+mj-lt"/>
              </a:rPr>
              <a:t>	kan, maar kijk naar wat je nu </a:t>
            </a:r>
          </a:p>
          <a:p>
            <a:pPr>
              <a:buNone/>
            </a:pPr>
            <a:r>
              <a:rPr lang="nl-NL" sz="4000">
                <a:latin typeface="+mj-lt"/>
              </a:rPr>
              <a:t>	kunt</a:t>
            </a:r>
            <a:endParaRPr lang="nl-NL" sz="4000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Intimiteit …meer dan je denkt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r>
              <a:rPr lang="nl-NL" sz="2800" dirty="0">
                <a:latin typeface="Bookman Old Style" pitchFamily="18" charset="0"/>
              </a:rPr>
              <a:t>Freek, 62 jaar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9457" name="Picture 1" descr="C:\Users\Gebruiker\Pictures\160x0.Rolsto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1524000" cy="155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975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Intimiteit …meer dan je denkt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r>
              <a:rPr lang="nl-NL" sz="2800" dirty="0">
                <a:latin typeface="Bookman Old Style" pitchFamily="18" charset="0"/>
              </a:rPr>
              <a:t>Freek, 62 jaar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9457" name="Picture 1" descr="C:\Users\Gebruiker\Pictures\160x0.Rolsto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1524000" cy="155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88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Wat doet een seksuoloog….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Praten over seksualiteit (taal; grenzen….)</a:t>
            </a:r>
          </a:p>
          <a:p>
            <a:pPr lvl="1"/>
            <a:r>
              <a:rPr lang="nl-NL" sz="2500" dirty="0">
                <a:latin typeface="+mj-lt"/>
              </a:rPr>
              <a:t>Wegnemen van mythes</a:t>
            </a:r>
          </a:p>
          <a:p>
            <a:r>
              <a:rPr lang="nl-NL" sz="2800" dirty="0">
                <a:latin typeface="+mj-lt"/>
              </a:rPr>
              <a:t>Behandelen van seksuele disfuncties</a:t>
            </a:r>
          </a:p>
          <a:p>
            <a:pPr lvl="1"/>
            <a:r>
              <a:rPr lang="nl-NL" sz="2500" dirty="0">
                <a:latin typeface="+mj-lt"/>
              </a:rPr>
              <a:t>Zoeken naar alternatieven</a:t>
            </a:r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Aan hand van biopsychosociaal model</a:t>
            </a:r>
          </a:p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Afhankelijk van competenties (lichamelijk onderzoek, aandacht voor communicatie, oefeningen, herstel plezier, medicijnen, operatie…)</a:t>
            </a:r>
          </a:p>
          <a:p>
            <a:endParaRPr lang="nl-NL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Intimiteit …meer dan je denkt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800" dirty="0">
                <a:latin typeface="Bookman Old Style" pitchFamily="18" charset="0"/>
              </a:rPr>
              <a:t>Vandaag over Parkinson en seks… </a:t>
            </a:r>
          </a:p>
          <a:p>
            <a:pPr>
              <a:buNone/>
            </a:pPr>
            <a:endParaRPr lang="nl-NL" sz="2800" dirty="0">
              <a:latin typeface="Bookman Old Style" pitchFamily="18" charset="0"/>
            </a:endParaRPr>
          </a:p>
          <a:p>
            <a:pPr>
              <a:buNone/>
            </a:pPr>
            <a:r>
              <a:rPr lang="nl-NL" sz="2800" dirty="0">
                <a:latin typeface="Bookman Old Style" pitchFamily="18" charset="0"/>
              </a:rPr>
              <a:t>dat wist u toch wel?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bril zet je op….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410445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latin typeface="+mj-lt"/>
            </a:endParaRPr>
          </a:p>
        </p:txBody>
      </p:sp>
      <p:pic>
        <p:nvPicPr>
          <p:cNvPr id="4" name="Afbeelding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36861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Gebruiker\Pictures\plaatjes tbv seksuologie\4 voe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7655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ebruiker\Pictures\plaatjes tbv seksuologie\love is timeles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-171400"/>
            <a:ext cx="4276080" cy="374712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34194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j-lt"/>
              </a:rPr>
              <a:t>Uw ervaringen met hulpverleners…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700808"/>
            <a:ext cx="5359400" cy="4968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Parkinson</a:t>
            </a:r>
          </a:p>
        </p:txBody>
      </p:sp>
      <p:pic>
        <p:nvPicPr>
          <p:cNvPr id="4" name="Picture 2" descr="C:\Users\Gebruiker\Pictures\neurotransmitter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4496544" cy="2835200"/>
          </a:xfrm>
          <a:prstGeom prst="rect">
            <a:avLst/>
          </a:prstGeom>
          <a:noFill/>
        </p:spPr>
      </p:pic>
      <p:pic>
        <p:nvPicPr>
          <p:cNvPr id="5" name="Picture 2" descr="C:\Users\Gebruiker\Documents\Parkinson\zenuwcel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31236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  <a:latin typeface="+mj-lt"/>
              </a:rPr>
              <a:t>		</a:t>
            </a:r>
            <a:r>
              <a:rPr lang="nl-NL" b="1" dirty="0" err="1">
                <a:solidFill>
                  <a:schemeClr val="tx1"/>
                </a:solidFill>
                <a:latin typeface="+mj-lt"/>
              </a:rPr>
              <a:t>Bio</a:t>
            </a:r>
            <a:br>
              <a:rPr lang="nl-NL" dirty="0">
                <a:solidFill>
                  <a:schemeClr val="tx1"/>
                </a:solidFill>
                <a:latin typeface="+mj-lt"/>
              </a:rPr>
            </a:br>
            <a:r>
              <a:rPr lang="nl-NL" sz="2800" dirty="0">
                <a:solidFill>
                  <a:schemeClr val="tx1"/>
                </a:solidFill>
              </a:rPr>
              <a:t> Klachten…. </a:t>
            </a:r>
            <a:r>
              <a:rPr lang="nl-NL" sz="3100" dirty="0">
                <a:solidFill>
                  <a:schemeClr val="tx1"/>
                </a:solidFill>
                <a:latin typeface="+mj-lt"/>
              </a:rPr>
              <a:t>ruim 55.000 mensen in 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Tremor</a:t>
            </a:r>
          </a:p>
          <a:p>
            <a:r>
              <a:rPr lang="nl-NL" sz="2800" dirty="0">
                <a:latin typeface="+mj-lt"/>
              </a:rPr>
              <a:t>Motoriek</a:t>
            </a:r>
          </a:p>
          <a:p>
            <a:r>
              <a:rPr lang="nl-NL" sz="2800" dirty="0">
                <a:latin typeface="+mj-lt"/>
              </a:rPr>
              <a:t>Spiertonus</a:t>
            </a:r>
          </a:p>
          <a:p>
            <a:r>
              <a:rPr lang="nl-NL" sz="2800" dirty="0">
                <a:latin typeface="+mj-lt"/>
              </a:rPr>
              <a:t>Traagheid</a:t>
            </a:r>
          </a:p>
          <a:p>
            <a:r>
              <a:rPr lang="nl-NL" sz="2800" dirty="0">
                <a:latin typeface="+mj-lt"/>
              </a:rPr>
              <a:t>Maskergelaat</a:t>
            </a:r>
          </a:p>
          <a:p>
            <a:r>
              <a:rPr lang="nl-NL" sz="2800" dirty="0">
                <a:latin typeface="+mj-lt"/>
              </a:rPr>
              <a:t>Reukvermogen</a:t>
            </a:r>
          </a:p>
          <a:p>
            <a:r>
              <a:rPr lang="nl-NL" sz="2800" dirty="0" err="1">
                <a:latin typeface="+mj-lt"/>
              </a:rPr>
              <a:t>On</a:t>
            </a:r>
            <a:r>
              <a:rPr lang="nl-NL" sz="2800" dirty="0">
                <a:latin typeface="+mj-lt"/>
              </a:rPr>
              <a:t>/</a:t>
            </a:r>
            <a:r>
              <a:rPr lang="nl-NL" sz="2800" dirty="0" err="1">
                <a:latin typeface="+mj-lt"/>
              </a:rPr>
              <a:t>Off</a:t>
            </a:r>
            <a:r>
              <a:rPr lang="nl-NL" sz="2800" dirty="0">
                <a:latin typeface="+mj-lt"/>
              </a:rPr>
              <a:t> </a:t>
            </a:r>
            <a:r>
              <a:rPr lang="nl-NL" sz="2800" dirty="0" err="1">
                <a:latin typeface="+mj-lt"/>
              </a:rPr>
              <a:t>Freezing</a:t>
            </a:r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Looppatroon</a:t>
            </a:r>
          </a:p>
          <a:p>
            <a:endParaRPr lang="nl-NL" dirty="0">
              <a:latin typeface="+mj-lt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latin typeface="+mj-lt"/>
              </a:rPr>
              <a:t>Rigiditeit</a:t>
            </a:r>
          </a:p>
          <a:p>
            <a:r>
              <a:rPr lang="nl-NL" sz="2800" dirty="0">
                <a:latin typeface="+mj-lt"/>
              </a:rPr>
              <a:t>Instabiele</a:t>
            </a:r>
          </a:p>
          <a:p>
            <a:pPr>
              <a:buNone/>
            </a:pPr>
            <a:r>
              <a:rPr lang="nl-NL" sz="2800" dirty="0">
                <a:latin typeface="+mj-lt"/>
              </a:rPr>
              <a:t>	houding</a:t>
            </a:r>
          </a:p>
          <a:p>
            <a:r>
              <a:rPr lang="nl-NL" sz="2800" dirty="0">
                <a:latin typeface="+mj-lt"/>
              </a:rPr>
              <a:t>Bewegingsarmoede</a:t>
            </a:r>
          </a:p>
          <a:p>
            <a:r>
              <a:rPr lang="nl-NL" sz="2800" dirty="0">
                <a:latin typeface="+mj-lt"/>
              </a:rPr>
              <a:t>Plasproblemen</a:t>
            </a:r>
          </a:p>
          <a:p>
            <a:r>
              <a:rPr lang="nl-NL" sz="2800" dirty="0">
                <a:latin typeface="+mj-lt"/>
              </a:rPr>
              <a:t>Slaapstoornissen</a:t>
            </a:r>
          </a:p>
          <a:p>
            <a:r>
              <a:rPr lang="nl-NL" sz="2800" dirty="0" err="1">
                <a:latin typeface="+mj-lt"/>
              </a:rPr>
              <a:t>Orthostatische</a:t>
            </a:r>
            <a:endParaRPr lang="nl-NL" sz="2800" dirty="0">
              <a:latin typeface="+mj-lt"/>
            </a:endParaRPr>
          </a:p>
          <a:p>
            <a:pPr>
              <a:buNone/>
            </a:pPr>
            <a:r>
              <a:rPr lang="nl-NL" sz="2800" dirty="0">
                <a:latin typeface="+mj-lt"/>
              </a:rPr>
              <a:t>	Hypotensie</a:t>
            </a:r>
          </a:p>
          <a:p>
            <a:r>
              <a:rPr lang="nl-NL" sz="2800" dirty="0">
                <a:latin typeface="+mj-lt"/>
              </a:rPr>
              <a:t>Speekselvloed</a:t>
            </a:r>
          </a:p>
          <a:p>
            <a:r>
              <a:rPr lang="nl-NL" sz="2800" dirty="0">
                <a:latin typeface="+mj-lt"/>
              </a:rPr>
              <a:t>Vette huid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1249</TotalTime>
  <Words>486</Words>
  <Application>Microsoft Office PowerPoint</Application>
  <PresentationFormat>Diavoorstelling (4:3)</PresentationFormat>
  <Paragraphs>163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Bookman Old Style</vt:lpstr>
      <vt:lpstr>Calibri</vt:lpstr>
      <vt:lpstr>Frutiger 55</vt:lpstr>
      <vt:lpstr>Gill Sans MT</vt:lpstr>
      <vt:lpstr>Times New Roman</vt:lpstr>
      <vt:lpstr>Wingdings</vt:lpstr>
      <vt:lpstr>Wingdings 3</vt:lpstr>
      <vt:lpstr>Oorsprong</vt:lpstr>
      <vt:lpstr>Intimiteit….meer dan je denkt!</vt:lpstr>
      <vt:lpstr>arts-seksuoloog NVVS ??</vt:lpstr>
      <vt:lpstr>Wat doet een seksuoloog….</vt:lpstr>
      <vt:lpstr>Intimiteit …meer dan je denkt</vt:lpstr>
      <vt:lpstr>Welke bril zet je op….</vt:lpstr>
      <vt:lpstr>PowerPoint-presentatie</vt:lpstr>
      <vt:lpstr>Uw ervaringen met hulpverleners…</vt:lpstr>
      <vt:lpstr>Parkinson</vt:lpstr>
      <vt:lpstr>  Bio  Klachten…. ruim 55.000 mensen in NL</vt:lpstr>
      <vt:lpstr>       Psycho-    Sociaal /       Relationeel</vt:lpstr>
      <vt:lpstr>Partner aspecten</vt:lpstr>
      <vt:lpstr>Partner aspecten 2</vt:lpstr>
      <vt:lpstr>Hoe nu met de seks?</vt:lpstr>
      <vt:lpstr>PowerPoint-presentatie</vt:lpstr>
      <vt:lpstr>PowerPoint-presentatie</vt:lpstr>
      <vt:lpstr>Hyperseksualiteit??</vt:lpstr>
      <vt:lpstr>Behandeling</vt:lpstr>
      <vt:lpstr>Succes factoren</vt:lpstr>
      <vt:lpstr>Erectiestoornis </vt:lpstr>
      <vt:lpstr>PowerPoint-presentatie</vt:lpstr>
      <vt:lpstr>Oraal: Werkingsmechanisme PDE-5 remmer</vt:lpstr>
      <vt:lpstr>PowerPoint-presentatie</vt:lpstr>
      <vt:lpstr>PowerPoint-presentatie</vt:lpstr>
      <vt:lpstr>PowerPoint-presentatie</vt:lpstr>
      <vt:lpstr>Afsluiting</vt:lpstr>
      <vt:lpstr>PowerPoint-presentatie</vt:lpstr>
      <vt:lpstr>Intimiteit …meer dan je denkt</vt:lpstr>
      <vt:lpstr>Intimiteit …meer dan je denkt</vt:lpstr>
    </vt:vector>
  </TitlesOfParts>
  <Company>Hunter Repacker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Annet de Bont</cp:lastModifiedBy>
  <cp:revision>117</cp:revision>
  <dcterms:created xsi:type="dcterms:W3CDTF">2015-03-21T12:26:57Z</dcterms:created>
  <dcterms:modified xsi:type="dcterms:W3CDTF">2022-11-28T14:35:39Z</dcterms:modified>
</cp:coreProperties>
</file>